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8" r:id="rId4"/>
  </p:sldMasterIdLst>
  <p:notesMasterIdLst>
    <p:notesMasterId r:id="rId35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EF7E2-5800-4EBD-9ECF-302E288314EA}" type="doc">
      <dgm:prSet loTypeId="urn:microsoft.com/office/officeart/2005/8/layout/funnel1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30443BE-CF89-4D4A-AC18-8B99F701C8DE}">
      <dgm:prSet phldrT="[文字]"/>
      <dgm:spPr/>
      <dgm:t>
        <a:bodyPr/>
        <a:lstStyle/>
        <a:p>
          <a:r>
            <a:rPr lang="en-US" altLang="zh-TW" dirty="0"/>
            <a:t>pattern</a:t>
          </a:r>
          <a:endParaRPr lang="zh-TW" altLang="en-US" dirty="0"/>
        </a:p>
      </dgm:t>
    </dgm:pt>
    <dgm:pt modelId="{4FA775EE-0832-4756-8523-6E0389F5D237}" type="parTrans" cxnId="{AB255C31-9C08-4264-B176-0D80EFF1BDB1}">
      <dgm:prSet/>
      <dgm:spPr/>
      <dgm:t>
        <a:bodyPr/>
        <a:lstStyle/>
        <a:p>
          <a:endParaRPr lang="zh-TW" altLang="en-US"/>
        </a:p>
      </dgm:t>
    </dgm:pt>
    <dgm:pt modelId="{08F2DC3D-E3D0-44E8-9217-F8C338C1AC75}" type="sibTrans" cxnId="{AB255C31-9C08-4264-B176-0D80EFF1BDB1}">
      <dgm:prSet/>
      <dgm:spPr/>
      <dgm:t>
        <a:bodyPr/>
        <a:lstStyle/>
        <a:p>
          <a:endParaRPr lang="zh-TW" altLang="en-US"/>
        </a:p>
      </dgm:t>
    </dgm:pt>
    <dgm:pt modelId="{89F804AC-74E6-4ED5-85B7-412571D19A1D}">
      <dgm:prSet phldrT="[文字]"/>
      <dgm:spPr/>
      <dgm:t>
        <a:bodyPr/>
        <a:lstStyle/>
        <a:p>
          <a:r>
            <a:rPr lang="en-US" altLang="zh-TW"/>
            <a:t>moral</a:t>
          </a:r>
          <a:endParaRPr lang="zh-TW" altLang="en-US" dirty="0"/>
        </a:p>
      </dgm:t>
    </dgm:pt>
    <dgm:pt modelId="{25E12113-5CEA-42AB-ADAF-BC891627BDD8}" type="parTrans" cxnId="{B7023302-3ECD-4DD2-91B9-E4D24240EA03}">
      <dgm:prSet/>
      <dgm:spPr/>
      <dgm:t>
        <a:bodyPr/>
        <a:lstStyle/>
        <a:p>
          <a:endParaRPr lang="zh-TW" altLang="en-US"/>
        </a:p>
      </dgm:t>
    </dgm:pt>
    <dgm:pt modelId="{9B7B4EC4-FFAA-474D-A6BE-A82D3325545D}" type="sibTrans" cxnId="{B7023302-3ECD-4DD2-91B9-E4D24240EA03}">
      <dgm:prSet/>
      <dgm:spPr/>
      <dgm:t>
        <a:bodyPr/>
        <a:lstStyle/>
        <a:p>
          <a:endParaRPr lang="zh-TW" altLang="en-US"/>
        </a:p>
      </dgm:t>
    </dgm:pt>
    <dgm:pt modelId="{D57DF635-6907-45F9-B62F-FEC2DB4438D8}">
      <dgm:prSet phldrT="[文字]"/>
      <dgm:spPr/>
      <dgm:t>
        <a:bodyPr/>
        <a:lstStyle/>
        <a:p>
          <a:r>
            <a:rPr lang="en-US" altLang="zh-TW" dirty="0"/>
            <a:t>habit</a:t>
          </a:r>
          <a:endParaRPr lang="zh-TW" altLang="en-US" dirty="0"/>
        </a:p>
      </dgm:t>
    </dgm:pt>
    <dgm:pt modelId="{6E9F35E4-8528-4AD8-BF22-430DD405D39E}" type="parTrans" cxnId="{5692FC5F-0AA5-42A0-B9DA-385A6499A972}">
      <dgm:prSet/>
      <dgm:spPr/>
      <dgm:t>
        <a:bodyPr/>
        <a:lstStyle/>
        <a:p>
          <a:endParaRPr lang="zh-TW" altLang="en-US"/>
        </a:p>
      </dgm:t>
    </dgm:pt>
    <dgm:pt modelId="{503D4521-307C-4959-80D7-87625C2E37C0}" type="sibTrans" cxnId="{5692FC5F-0AA5-42A0-B9DA-385A6499A972}">
      <dgm:prSet/>
      <dgm:spPr/>
      <dgm:t>
        <a:bodyPr/>
        <a:lstStyle/>
        <a:p>
          <a:endParaRPr lang="zh-TW" altLang="en-US"/>
        </a:p>
      </dgm:t>
    </dgm:pt>
    <dgm:pt modelId="{06185326-5ACC-4D4C-A533-A47E1B637D51}">
      <dgm:prSet phldrT="[文字]" custT="1"/>
      <dgm:spPr/>
      <dgm:t>
        <a:bodyPr/>
        <a:lstStyle/>
        <a:p>
          <a:r>
            <a:rPr lang="en-US" altLang="zh-TW" sz="5400" dirty="0"/>
            <a:t>leader</a:t>
          </a:r>
          <a:endParaRPr lang="zh-TW" altLang="en-US" sz="5400" dirty="0"/>
        </a:p>
      </dgm:t>
    </dgm:pt>
    <dgm:pt modelId="{3D517091-CE16-406D-9C7E-CA8328095C63}" type="parTrans" cxnId="{EEA16AA4-A14D-453C-AE77-5E633719700C}">
      <dgm:prSet/>
      <dgm:spPr/>
      <dgm:t>
        <a:bodyPr/>
        <a:lstStyle/>
        <a:p>
          <a:endParaRPr lang="zh-TW" altLang="en-US"/>
        </a:p>
      </dgm:t>
    </dgm:pt>
    <dgm:pt modelId="{669E4AED-2988-4BAF-9E6F-C46BE62C4C41}" type="sibTrans" cxnId="{EEA16AA4-A14D-453C-AE77-5E633719700C}">
      <dgm:prSet/>
      <dgm:spPr/>
      <dgm:t>
        <a:bodyPr/>
        <a:lstStyle/>
        <a:p>
          <a:endParaRPr lang="zh-TW" altLang="en-US"/>
        </a:p>
      </dgm:t>
    </dgm:pt>
    <dgm:pt modelId="{B3B458C1-7892-4E22-B098-08FACC3E6757}" type="pres">
      <dgm:prSet presAssocID="{51DEF7E2-5800-4EBD-9ECF-302E288314E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396E0EB0-EFF6-4B76-876D-FA91852F7F1C}" type="pres">
      <dgm:prSet presAssocID="{51DEF7E2-5800-4EBD-9ECF-302E288314EA}" presName="ellipse" presStyleLbl="trBgShp" presStyleIdx="0" presStyleCnt="1" custLinFactNeighborX="5480" custLinFactNeighborY="7454"/>
      <dgm:spPr/>
    </dgm:pt>
    <dgm:pt modelId="{4EE35B6B-A907-4144-9D2A-B4493A857658}" type="pres">
      <dgm:prSet presAssocID="{51DEF7E2-5800-4EBD-9ECF-302E288314EA}" presName="arrow1" presStyleLbl="fgShp" presStyleIdx="0" presStyleCnt="1" custLinFactNeighborX="32162" custLinFactNeighborY="25106"/>
      <dgm:spPr/>
    </dgm:pt>
    <dgm:pt modelId="{CCBAAA4A-E94F-45C8-B374-08EDD4AFB75D}" type="pres">
      <dgm:prSet presAssocID="{51DEF7E2-5800-4EBD-9ECF-302E288314EA}" presName="rectangle" presStyleLbl="revTx" presStyleIdx="0" presStyleCnt="1" custLinFactNeighborX="670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C727BE7-23C5-4E75-BC51-AA5112998A60}" type="pres">
      <dgm:prSet presAssocID="{89F804AC-74E6-4ED5-85B7-412571D19A1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D0FCD2C-D3D9-40F6-8822-7C1665FFA143}" type="pres">
      <dgm:prSet presAssocID="{D57DF635-6907-45F9-B62F-FEC2DB4438D8}" presName="item2" presStyleLbl="node1" presStyleIdx="1" presStyleCnt="3" custLinFactNeighborX="20842" custLinFactNeighborY="-5516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EB7D126-EDE6-44A4-BFE8-6965EA6550F8}" type="pres">
      <dgm:prSet presAssocID="{06185326-5ACC-4D4C-A533-A47E1B637D51}" presName="item3" presStyleLbl="node1" presStyleIdx="2" presStyleCnt="3" custLinFactNeighborX="19418" custLinFactNeighborY="1156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18F6026-32B3-4ABF-B5F4-A246CE6F0905}" type="pres">
      <dgm:prSet presAssocID="{51DEF7E2-5800-4EBD-9ECF-302E288314EA}" presName="funnel" presStyleLbl="trAlignAcc1" presStyleIdx="0" presStyleCnt="1" custLinFactNeighborX="4785" custLinFactNeighborY="5195"/>
      <dgm:spPr/>
    </dgm:pt>
  </dgm:ptLst>
  <dgm:cxnLst>
    <dgm:cxn modelId="{5692FC5F-0AA5-42A0-B9DA-385A6499A972}" srcId="{51DEF7E2-5800-4EBD-9ECF-302E288314EA}" destId="{D57DF635-6907-45F9-B62F-FEC2DB4438D8}" srcOrd="2" destOrd="0" parTransId="{6E9F35E4-8528-4AD8-BF22-430DD405D39E}" sibTransId="{503D4521-307C-4959-80D7-87625C2E37C0}"/>
    <dgm:cxn modelId="{8F2D76CC-534B-4B1B-8AD6-D2F63C95B799}" type="presOf" srcId="{D57DF635-6907-45F9-B62F-FEC2DB4438D8}" destId="{2C727BE7-23C5-4E75-BC51-AA5112998A60}" srcOrd="0" destOrd="0" presId="urn:microsoft.com/office/officeart/2005/8/layout/funnel1"/>
    <dgm:cxn modelId="{B7023302-3ECD-4DD2-91B9-E4D24240EA03}" srcId="{51DEF7E2-5800-4EBD-9ECF-302E288314EA}" destId="{89F804AC-74E6-4ED5-85B7-412571D19A1D}" srcOrd="1" destOrd="0" parTransId="{25E12113-5CEA-42AB-ADAF-BC891627BDD8}" sibTransId="{9B7B4EC4-FFAA-474D-A6BE-A82D3325545D}"/>
    <dgm:cxn modelId="{10B00A96-F2F8-4715-9058-FDEC992179DC}" type="presOf" srcId="{06185326-5ACC-4D4C-A533-A47E1B637D51}" destId="{CCBAAA4A-E94F-45C8-B374-08EDD4AFB75D}" srcOrd="0" destOrd="0" presId="urn:microsoft.com/office/officeart/2005/8/layout/funnel1"/>
    <dgm:cxn modelId="{EEA16AA4-A14D-453C-AE77-5E633719700C}" srcId="{51DEF7E2-5800-4EBD-9ECF-302E288314EA}" destId="{06185326-5ACC-4D4C-A533-A47E1B637D51}" srcOrd="3" destOrd="0" parTransId="{3D517091-CE16-406D-9C7E-CA8328095C63}" sibTransId="{669E4AED-2988-4BAF-9E6F-C46BE62C4C41}"/>
    <dgm:cxn modelId="{16FBAD30-5DCA-4F75-B08E-AD8BD4A6601E}" type="presOf" srcId="{51DEF7E2-5800-4EBD-9ECF-302E288314EA}" destId="{B3B458C1-7892-4E22-B098-08FACC3E6757}" srcOrd="0" destOrd="0" presId="urn:microsoft.com/office/officeart/2005/8/layout/funnel1"/>
    <dgm:cxn modelId="{AB255C31-9C08-4264-B176-0D80EFF1BDB1}" srcId="{51DEF7E2-5800-4EBD-9ECF-302E288314EA}" destId="{C30443BE-CF89-4D4A-AC18-8B99F701C8DE}" srcOrd="0" destOrd="0" parTransId="{4FA775EE-0832-4756-8523-6E0389F5D237}" sibTransId="{08F2DC3D-E3D0-44E8-9217-F8C338C1AC75}"/>
    <dgm:cxn modelId="{33550C9D-5C62-4FAA-AAF4-E42EAE476B55}" type="presOf" srcId="{C30443BE-CF89-4D4A-AC18-8B99F701C8DE}" destId="{FEB7D126-EDE6-44A4-BFE8-6965EA6550F8}" srcOrd="0" destOrd="0" presId="urn:microsoft.com/office/officeart/2005/8/layout/funnel1"/>
    <dgm:cxn modelId="{E037E21C-968B-414E-8C46-ABC8AE395E81}" type="presOf" srcId="{89F804AC-74E6-4ED5-85B7-412571D19A1D}" destId="{0D0FCD2C-D3D9-40F6-8822-7C1665FFA143}" srcOrd="0" destOrd="0" presId="urn:microsoft.com/office/officeart/2005/8/layout/funnel1"/>
    <dgm:cxn modelId="{507F7B74-F77F-4543-BB17-518809600265}" type="presParOf" srcId="{B3B458C1-7892-4E22-B098-08FACC3E6757}" destId="{396E0EB0-EFF6-4B76-876D-FA91852F7F1C}" srcOrd="0" destOrd="0" presId="urn:microsoft.com/office/officeart/2005/8/layout/funnel1"/>
    <dgm:cxn modelId="{3F017CCB-901C-4B2E-8BA8-B85839E36613}" type="presParOf" srcId="{B3B458C1-7892-4E22-B098-08FACC3E6757}" destId="{4EE35B6B-A907-4144-9D2A-B4493A857658}" srcOrd="1" destOrd="0" presId="urn:microsoft.com/office/officeart/2005/8/layout/funnel1"/>
    <dgm:cxn modelId="{259F817E-406C-4FA4-94AD-E08F2D4BABA1}" type="presParOf" srcId="{B3B458C1-7892-4E22-B098-08FACC3E6757}" destId="{CCBAAA4A-E94F-45C8-B374-08EDD4AFB75D}" srcOrd="2" destOrd="0" presId="urn:microsoft.com/office/officeart/2005/8/layout/funnel1"/>
    <dgm:cxn modelId="{A7D10731-27BA-4B21-A1CC-5018808C3D45}" type="presParOf" srcId="{B3B458C1-7892-4E22-B098-08FACC3E6757}" destId="{2C727BE7-23C5-4E75-BC51-AA5112998A60}" srcOrd="3" destOrd="0" presId="urn:microsoft.com/office/officeart/2005/8/layout/funnel1"/>
    <dgm:cxn modelId="{CEE7B0EC-07EF-4321-97B9-E0191EC40532}" type="presParOf" srcId="{B3B458C1-7892-4E22-B098-08FACC3E6757}" destId="{0D0FCD2C-D3D9-40F6-8822-7C1665FFA143}" srcOrd="4" destOrd="0" presId="urn:microsoft.com/office/officeart/2005/8/layout/funnel1"/>
    <dgm:cxn modelId="{FC7D0EFB-BB9A-4415-9268-B1C33A23AA47}" type="presParOf" srcId="{B3B458C1-7892-4E22-B098-08FACC3E6757}" destId="{FEB7D126-EDE6-44A4-BFE8-6965EA6550F8}" srcOrd="5" destOrd="0" presId="urn:microsoft.com/office/officeart/2005/8/layout/funnel1"/>
    <dgm:cxn modelId="{1992711A-FFFE-4FD0-9A6D-3CAA9B2BEBFF}" type="presParOf" srcId="{B3B458C1-7892-4E22-B098-08FACC3E6757}" destId="{618F6026-32B3-4ABF-B5F4-A246CE6F090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72F20-A443-47CA-BCBD-FCF3A846CF56}" type="datetimeFigureOut">
              <a:rPr lang="en-SG" smtClean="0"/>
              <a:t>31/10/2016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892A1-2803-46CE-A39F-611FAEE86A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898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B7DA-74B1-4C35-A1C4-F9EA5200B24A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41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B7DA-74B1-4C35-A1C4-F9EA5200B24A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9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fld id="{3EA210AA-CA4D-4DF2-A215-0CACE39448EA}" type="slidenum">
              <a:rPr lang="en-US" altLang="zh-TW" sz="1800" b="0" ker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zh-TW" sz="1800" b="0" kern="0" dirty="0">
              <a:solidFill>
                <a:prstClr val="black"/>
              </a:solidFill>
            </a:endParaRPr>
          </a:p>
        </p:txBody>
      </p:sp>
      <p:sp>
        <p:nvSpPr>
          <p:cNvPr id="264195" name="Rectangle 7"/>
          <p:cNvSpPr txBox="1">
            <a:spLocks noGrp="1" noChangeArrowheads="1"/>
          </p:cNvSpPr>
          <p:nvPr/>
        </p:nvSpPr>
        <p:spPr bwMode="auto"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defRPr/>
            </a:pPr>
            <a:fld id="{B6DEBEA8-7751-41F3-835B-B4DB3527E324}" type="slidenum">
              <a:rPr lang="en-US" altLang="zh-TW" sz="1200" b="0" kern="0">
                <a:solidFill>
                  <a:prstClr val="black"/>
                </a:solidFill>
                <a:ea typeface="SimSun" pitchFamily="2" charset="-122"/>
              </a:rPr>
              <a:pPr algn="r">
                <a:defRPr/>
              </a:pPr>
              <a:t>4</a:t>
            </a:fld>
            <a:endParaRPr lang="en-US" altLang="zh-TW" sz="1200" b="0" kern="0" dirty="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264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4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5191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B7DA-74B1-4C35-A1C4-F9EA5200B24A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0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B7DA-74B1-4C35-A1C4-F9EA5200B24A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7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B7DA-74B1-4C35-A1C4-F9EA5200B24A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8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B7DA-74B1-4C35-A1C4-F9EA5200B24A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9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6B7DA-74B1-4C35-A1C4-F9EA5200B24A}" type="slidenum">
              <a:rPr lang="zh-TW" altLang="en-US" smtClean="0">
                <a:solidFill>
                  <a:prstClr val="black"/>
                </a:solidFill>
              </a:rPr>
              <a:pPr/>
              <a:t>30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4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 </a:t>
            </a:r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2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5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79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748B-8F4B-432B-922E-02C1C9D575EE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6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18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42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9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2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92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2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8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75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55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65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25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35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275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 </a:t>
            </a:r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91"/>
            <a:ext cx="10363200" cy="147002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78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39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4962528"/>
            <a:ext cx="10513484" cy="1362075"/>
          </a:xfrm>
        </p:spPr>
        <p:txBody>
          <a:bodyPr anchor="t"/>
          <a:lstStyle>
            <a:lvl1pPr algn="l">
              <a:defRPr sz="2400" b="0" i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3462341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275" baseline="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50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17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275" b="0" i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275" b="0" i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4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0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54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41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35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4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84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35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500" baseline="0">
                <a:solidFill>
                  <a:schemeClr val="tx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3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74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74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79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748B-8F4B-432B-922E-02C1C9D575EE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69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421" indent="0" algn="ctr">
              <a:buNone/>
              <a:defRPr sz="1500"/>
            </a:lvl2pPr>
            <a:lvl3pPr marL="684881" indent="0" algn="ctr">
              <a:buNone/>
              <a:defRPr sz="1400"/>
            </a:lvl3pPr>
            <a:lvl4pPr marL="1027322" indent="0" algn="ctr">
              <a:buNone/>
              <a:defRPr sz="1200"/>
            </a:lvl4pPr>
            <a:lvl5pPr marL="1369762" indent="0" algn="ctr">
              <a:buNone/>
              <a:defRPr sz="1200"/>
            </a:lvl5pPr>
            <a:lvl6pPr marL="1712222" indent="0" algn="ctr">
              <a:buNone/>
              <a:defRPr sz="1200"/>
            </a:lvl6pPr>
            <a:lvl7pPr marL="2054642" indent="0" algn="ctr">
              <a:buNone/>
              <a:defRPr sz="1200"/>
            </a:lvl7pPr>
            <a:lvl8pPr marL="2397061" indent="0" algn="ctr">
              <a:buNone/>
              <a:defRPr sz="1200"/>
            </a:lvl8pPr>
            <a:lvl9pPr marL="273948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D037-5B03-4ADF-8BF4-1ADA271EC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E5A-AA25-485D-87C5-930E3FFE9A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18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D037-5B03-4ADF-8BF4-1ADA271EC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E5A-AA25-485D-87C5-930E3FFE9A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90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00"/>
            <a:ext cx="10515600" cy="2852737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4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3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7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2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6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0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4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D037-5B03-4ADF-8BF4-1ADA271EC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E5A-AA25-485D-87C5-930E3FFE9A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36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D037-5B03-4ADF-8BF4-1ADA271EC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E5A-AA25-485D-87C5-930E3FFE9A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1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85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421" indent="0">
              <a:buNone/>
              <a:defRPr sz="1500" b="1"/>
            </a:lvl2pPr>
            <a:lvl3pPr marL="684881" indent="0">
              <a:buNone/>
              <a:defRPr sz="1400" b="1"/>
            </a:lvl3pPr>
            <a:lvl4pPr marL="1027322" indent="0">
              <a:buNone/>
              <a:defRPr sz="1200" b="1"/>
            </a:lvl4pPr>
            <a:lvl5pPr marL="1369762" indent="0">
              <a:buNone/>
              <a:defRPr sz="1200" b="1"/>
            </a:lvl5pPr>
            <a:lvl6pPr marL="1712222" indent="0">
              <a:buNone/>
              <a:defRPr sz="1200" b="1"/>
            </a:lvl6pPr>
            <a:lvl7pPr marL="2054642" indent="0">
              <a:buNone/>
              <a:defRPr sz="1200" b="1"/>
            </a:lvl7pPr>
            <a:lvl8pPr marL="2397061" indent="0">
              <a:buNone/>
              <a:defRPr sz="1200" b="1"/>
            </a:lvl8pPr>
            <a:lvl9pPr marL="273948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421" indent="0">
              <a:buNone/>
              <a:defRPr sz="1500" b="1"/>
            </a:lvl2pPr>
            <a:lvl3pPr marL="684881" indent="0">
              <a:buNone/>
              <a:defRPr sz="1400" b="1"/>
            </a:lvl3pPr>
            <a:lvl4pPr marL="1027322" indent="0">
              <a:buNone/>
              <a:defRPr sz="1200" b="1"/>
            </a:lvl4pPr>
            <a:lvl5pPr marL="1369762" indent="0">
              <a:buNone/>
              <a:defRPr sz="1200" b="1"/>
            </a:lvl5pPr>
            <a:lvl6pPr marL="1712222" indent="0">
              <a:buNone/>
              <a:defRPr sz="1200" b="1"/>
            </a:lvl6pPr>
            <a:lvl7pPr marL="2054642" indent="0">
              <a:buNone/>
              <a:defRPr sz="1200" b="1"/>
            </a:lvl7pPr>
            <a:lvl8pPr marL="2397061" indent="0">
              <a:buNone/>
              <a:defRPr sz="1200" b="1"/>
            </a:lvl8pPr>
            <a:lvl9pPr marL="273948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D037-5B03-4ADF-8BF4-1ADA271EC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E5A-AA25-485D-87C5-930E3FFE9A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77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D037-5B03-4ADF-8BF4-1ADA271EC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E5A-AA25-485D-87C5-930E3FFE9A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9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D037-5B03-4ADF-8BF4-1ADA271EC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E5A-AA25-485D-87C5-930E3FFE9A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64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7"/>
            <a:ext cx="6172200" cy="487362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421" indent="0">
              <a:buNone/>
              <a:defRPr sz="1100"/>
            </a:lvl2pPr>
            <a:lvl3pPr marL="684881" indent="0">
              <a:buNone/>
              <a:defRPr sz="900"/>
            </a:lvl3pPr>
            <a:lvl4pPr marL="1027322" indent="0">
              <a:buNone/>
              <a:defRPr sz="800"/>
            </a:lvl4pPr>
            <a:lvl5pPr marL="1369762" indent="0">
              <a:buNone/>
              <a:defRPr sz="800"/>
            </a:lvl5pPr>
            <a:lvl6pPr marL="1712222" indent="0">
              <a:buNone/>
              <a:defRPr sz="800"/>
            </a:lvl6pPr>
            <a:lvl7pPr marL="2054642" indent="0">
              <a:buNone/>
              <a:defRPr sz="800"/>
            </a:lvl7pPr>
            <a:lvl8pPr marL="2397061" indent="0">
              <a:buNone/>
              <a:defRPr sz="800"/>
            </a:lvl8pPr>
            <a:lvl9pPr marL="273948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D037-5B03-4ADF-8BF4-1ADA271EC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E5A-AA25-485D-87C5-930E3FFE9A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15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7"/>
            <a:ext cx="6172200" cy="4873625"/>
          </a:xfrm>
        </p:spPr>
        <p:txBody>
          <a:bodyPr/>
          <a:lstStyle>
            <a:lvl1pPr marL="0" indent="0">
              <a:buNone/>
              <a:defRPr sz="2399"/>
            </a:lvl1pPr>
            <a:lvl2pPr marL="342421" indent="0">
              <a:buNone/>
              <a:defRPr sz="2099"/>
            </a:lvl2pPr>
            <a:lvl3pPr marL="684881" indent="0">
              <a:buNone/>
              <a:defRPr sz="1799"/>
            </a:lvl3pPr>
            <a:lvl4pPr marL="1027322" indent="0">
              <a:buNone/>
              <a:defRPr sz="1500"/>
            </a:lvl4pPr>
            <a:lvl5pPr marL="1369762" indent="0">
              <a:buNone/>
              <a:defRPr sz="1500"/>
            </a:lvl5pPr>
            <a:lvl6pPr marL="1712222" indent="0">
              <a:buNone/>
              <a:defRPr sz="1500"/>
            </a:lvl6pPr>
            <a:lvl7pPr marL="2054642" indent="0">
              <a:buNone/>
              <a:defRPr sz="1500"/>
            </a:lvl7pPr>
            <a:lvl8pPr marL="2397061" indent="0">
              <a:buNone/>
              <a:defRPr sz="1500"/>
            </a:lvl8pPr>
            <a:lvl9pPr marL="273948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421" indent="0">
              <a:buNone/>
              <a:defRPr sz="1100"/>
            </a:lvl2pPr>
            <a:lvl3pPr marL="684881" indent="0">
              <a:buNone/>
              <a:defRPr sz="900"/>
            </a:lvl3pPr>
            <a:lvl4pPr marL="1027322" indent="0">
              <a:buNone/>
              <a:defRPr sz="800"/>
            </a:lvl4pPr>
            <a:lvl5pPr marL="1369762" indent="0">
              <a:buNone/>
              <a:defRPr sz="800"/>
            </a:lvl5pPr>
            <a:lvl6pPr marL="1712222" indent="0">
              <a:buNone/>
              <a:defRPr sz="800"/>
            </a:lvl6pPr>
            <a:lvl7pPr marL="2054642" indent="0">
              <a:buNone/>
              <a:defRPr sz="800"/>
            </a:lvl7pPr>
            <a:lvl8pPr marL="2397061" indent="0">
              <a:buNone/>
              <a:defRPr sz="800"/>
            </a:lvl8pPr>
            <a:lvl9pPr marL="273948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D037-5B03-4ADF-8BF4-1ADA271EC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E5A-AA25-485D-87C5-930E3FFE9A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640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D037-5B03-4ADF-8BF4-1ADA271EC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E5A-AA25-485D-87C5-930E3FFE9A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20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8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8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D037-5B03-4ADF-8BF4-1ADA271EC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E5A-AA25-485D-87C5-930E3FFE9A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0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7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5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7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5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8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35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3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3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trike="noStrike" spc="45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>
                <a:solidFill>
                  <a:prstClr val="white"/>
                </a:solidFill>
              </a:rPr>
              <a:pPr/>
              <a:t>10/31/2016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cap="all" spc="45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3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81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250" kern="1200" cap="all" spc="38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 spc="23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 spc="23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 spc="23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 spc="23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 spc="23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68516" tIns="34289" rIns="6851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16" tIns="34289" rIns="68516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68516" tIns="34289" rIns="6851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81"/>
            <a:fld id="{5A73D037-5B03-4ADF-8BF4-1ADA271EC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881"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68516" tIns="34289" rIns="6851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81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68516" tIns="34289" rIns="6851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81"/>
            <a:fld id="{7A41EE5A-AA25-485D-87C5-930E3FFE9A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88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1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4881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32" indent="-171232" algn="l" defTabSz="6848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3692" indent="-171232" algn="l" defTabSz="6848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6111" indent="-171232" algn="l" defTabSz="6848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30" indent="-171232" algn="l" defTabSz="6848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952" indent="-171232" algn="l" defTabSz="6848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411" indent="-171232" algn="l" defTabSz="6848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852" indent="-171232" algn="l" defTabSz="6848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292" indent="-171232" algn="l" defTabSz="6848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752" indent="-171232" algn="l" defTabSz="6848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1" algn="l" defTabSz="6848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81" algn="l" defTabSz="6848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22" algn="l" defTabSz="6848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62" algn="l" defTabSz="6848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222" algn="l" defTabSz="6848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642" algn="l" defTabSz="6848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061" algn="l" defTabSz="6848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482" algn="l" defTabSz="6848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0" y="270892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prstClr val="white"/>
                </a:solidFill>
              </a:rPr>
              <a:t>Leadership</a:t>
            </a:r>
            <a:endParaRPr lang="zh-TW" altLang="en-US" sz="6600" dirty="0">
              <a:solidFill>
                <a:prstClr val="white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608168" y="530120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prstClr val="white"/>
                </a:solidFill>
              </a:rPr>
              <a:t>黄鹏升 </a:t>
            </a:r>
            <a:r>
              <a:rPr lang="en-US" altLang="zh-TW" sz="3200" dirty="0">
                <a:solidFill>
                  <a:prstClr val="white"/>
                </a:solidFill>
              </a:rPr>
              <a:t>Johnny Huang</a:t>
            </a:r>
            <a:endParaRPr lang="zh-TW" alt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1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ocolorado.org/wp-content/uploads/2011/07/leadership-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8" y="166369"/>
            <a:ext cx="9231074" cy="650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193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8" y="391186"/>
            <a:ext cx="11017224" cy="864518"/>
          </a:xfrm>
        </p:spPr>
        <p:txBody>
          <a:bodyPr/>
          <a:lstStyle/>
          <a:p>
            <a:pPr>
              <a:defRPr/>
            </a:pPr>
            <a:r>
              <a:rPr lang="en-US" altLang="zh-TW" sz="4800" dirty="0">
                <a:effectLst>
                  <a:outerShdw blurRad="38100" dist="38100" dir="2700000" algn="tl">
                    <a:srgbClr val="FFFFFF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prerequisite for Being a MA leader  </a:t>
            </a:r>
            <a:endParaRPr lang="zh-TW" altLang="en-US" sz="4800" dirty="0">
              <a:effectLst>
                <a:outerShdw blurRad="38100" dist="38100" dir="2700000" algn="tl">
                  <a:srgbClr val="FFFFFF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47428" y="1412776"/>
            <a:ext cx="10657184" cy="17287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zh-CN" sz="4000" dirty="0"/>
              <a:t>Start off by being a good follower? You have to </a:t>
            </a:r>
            <a:r>
              <a:rPr lang="en-US" altLang="zh-CN" sz="4000" dirty="0">
                <a:solidFill>
                  <a:srgbClr val="FFFF00"/>
                </a:solidFill>
              </a:rPr>
              <a:t>lead yourself</a:t>
            </a:r>
            <a:r>
              <a:rPr lang="en-US" altLang="zh-CN" sz="4000" dirty="0"/>
              <a:t> before you lead others? Earn trust and respect</a:t>
            </a:r>
            <a:r>
              <a:rPr lang="zh-CN" altLang="en-US" sz="4000" dirty="0"/>
              <a:t> </a:t>
            </a:r>
            <a:endParaRPr lang="zh-TW" altLang="en-US" sz="4000" dirty="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6" y="3143398"/>
            <a:ext cx="46482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3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7011" y="476672"/>
            <a:ext cx="10706835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zh-CN" sz="5400" dirty="0"/>
              <a:t>Learning --&gt; prepare yourself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68" y="3717032"/>
            <a:ext cx="6264696" cy="276701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917" y="1484784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59920" y="476672"/>
            <a:ext cx="6628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prstClr val="white"/>
                </a:solidFill>
              </a:rPr>
              <a:t>The Traits of a Leader: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63687" y="1484784"/>
            <a:ext cx="1094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</a:rPr>
              <a:t>1</a:t>
            </a:r>
            <a:r>
              <a:rPr lang="en-US" altLang="zh-CN" sz="2400" dirty="0">
                <a:solidFill>
                  <a:prstClr val="white"/>
                </a:solidFill>
              </a:rPr>
              <a:t>.</a:t>
            </a:r>
            <a:r>
              <a:rPr lang="zh-CN" altLang="en-US" sz="2400" dirty="0">
                <a:solidFill>
                  <a:prstClr val="white"/>
                </a:solidFill>
              </a:rPr>
              <a:t> </a:t>
            </a:r>
            <a:r>
              <a:rPr lang="en-US" altLang="zh-CN" sz="2400" dirty="0">
                <a:solidFill>
                  <a:prstClr val="white"/>
                </a:solidFill>
              </a:rPr>
              <a:t>Unshakable courage based on understanding of yourself and your profession</a:t>
            </a:r>
            <a:endParaRPr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207568" y="1955469"/>
            <a:ext cx="323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</a:rPr>
              <a:t>2.Self control</a:t>
            </a:r>
            <a:endParaRPr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331181" y="2390398"/>
            <a:ext cx="398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</a:rPr>
              <a:t>3.</a:t>
            </a:r>
            <a:r>
              <a:rPr lang="en-US" altLang="zh-CN" sz="2400" dirty="0">
                <a:solidFill>
                  <a:prstClr val="white"/>
                </a:solidFill>
              </a:rPr>
              <a:t>Acute sense of justice</a:t>
            </a:r>
            <a:endParaRPr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69841" y="2784515"/>
            <a:ext cx="398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</a:rPr>
              <a:t>4.</a:t>
            </a:r>
            <a:r>
              <a:rPr lang="zh-TW" altLang="en-US" sz="2400" dirty="0">
                <a:solidFill>
                  <a:prstClr val="white"/>
                </a:solidFill>
              </a:rPr>
              <a:t> </a:t>
            </a:r>
            <a:r>
              <a:rPr lang="en-US" altLang="zh-TW" sz="2400" dirty="0">
                <a:solidFill>
                  <a:prstClr val="white"/>
                </a:solidFill>
              </a:rPr>
              <a:t>Quick and smart decision</a:t>
            </a:r>
            <a:endParaRPr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39616" y="3203684"/>
            <a:ext cx="417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</a:rPr>
              <a:t>5.</a:t>
            </a:r>
            <a:r>
              <a:rPr lang="zh-CN" altLang="en-US" sz="2400" dirty="0">
                <a:solidFill>
                  <a:prstClr val="white"/>
                </a:solidFill>
              </a:rPr>
              <a:t> </a:t>
            </a:r>
            <a:r>
              <a:rPr lang="en-US" altLang="zh-CN" sz="2400" dirty="0">
                <a:solidFill>
                  <a:prstClr val="white"/>
                </a:solidFill>
              </a:rPr>
              <a:t>Clear plan</a:t>
            </a:r>
            <a:r>
              <a:rPr lang="zh-CN" altLang="en-US" sz="2400" dirty="0">
                <a:solidFill>
                  <a:prstClr val="white"/>
                </a:solidFill>
              </a:rPr>
              <a:t> </a:t>
            </a:r>
            <a:endParaRPr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783632" y="3635732"/>
            <a:ext cx="746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</a:rPr>
              <a:t>6.</a:t>
            </a:r>
            <a:r>
              <a:rPr lang="zh-CN" altLang="en-US" sz="2400" dirty="0">
                <a:solidFill>
                  <a:prstClr val="white"/>
                </a:solidFill>
              </a:rPr>
              <a:t> </a:t>
            </a:r>
            <a:r>
              <a:rPr lang="en-US" altLang="zh-CN" sz="2400" dirty="0">
                <a:solidFill>
                  <a:prstClr val="white"/>
                </a:solidFill>
              </a:rPr>
              <a:t>The habit of working beyond pay grade</a:t>
            </a:r>
            <a:endParaRPr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27647" y="4067780"/>
            <a:ext cx="616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</a:rPr>
              <a:t>7.</a:t>
            </a:r>
            <a:r>
              <a:rPr lang="zh-CN" altLang="en-US" sz="2400" dirty="0">
                <a:solidFill>
                  <a:prstClr val="white"/>
                </a:solidFill>
              </a:rPr>
              <a:t> </a:t>
            </a:r>
            <a:r>
              <a:rPr lang="en-US" altLang="zh-CN" sz="2400" dirty="0">
                <a:solidFill>
                  <a:prstClr val="white"/>
                </a:solidFill>
              </a:rPr>
              <a:t>Easy-going characteristic</a:t>
            </a:r>
            <a:endParaRPr lang="en-US" altLang="zh-TW" sz="2400" dirty="0">
              <a:solidFill>
                <a:prstClr val="white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071663" y="4499828"/>
            <a:ext cx="537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</a:rPr>
              <a:t>8.</a:t>
            </a:r>
            <a:r>
              <a:rPr lang="zh-CN" altLang="en-US" sz="2400" dirty="0">
                <a:solidFill>
                  <a:prstClr val="white"/>
                </a:solidFill>
              </a:rPr>
              <a:t> </a:t>
            </a:r>
            <a:r>
              <a:rPr lang="en-US" altLang="zh-CN" sz="2400" dirty="0">
                <a:solidFill>
                  <a:prstClr val="white"/>
                </a:solidFill>
              </a:rPr>
              <a:t>Sympathy and understanding</a:t>
            </a:r>
            <a:endParaRPr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70000" y="4931876"/>
            <a:ext cx="464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</a:rPr>
              <a:t>9.</a:t>
            </a:r>
            <a:r>
              <a:rPr lang="zh-CN" altLang="en-US" sz="2400" dirty="0">
                <a:solidFill>
                  <a:prstClr val="white"/>
                </a:solidFill>
              </a:rPr>
              <a:t> </a:t>
            </a:r>
            <a:r>
              <a:rPr lang="en-US" altLang="zh-CN" sz="2400" dirty="0">
                <a:solidFill>
                  <a:prstClr val="white"/>
                </a:solidFill>
              </a:rPr>
              <a:t>Proficient in all details</a:t>
            </a:r>
            <a:endParaRPr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274667" y="5352205"/>
            <a:ext cx="433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</a:rPr>
              <a:t>10. Accountability</a:t>
            </a:r>
            <a:endParaRPr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465376" y="5765194"/>
            <a:ext cx="3237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FF00"/>
                </a:solidFill>
              </a:rPr>
              <a:t>11. Cooperation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pic>
        <p:nvPicPr>
          <p:cNvPr id="14" name="Picture 2" descr="http://www.personalitytutor.com/files/2012/05/Leadership-Styl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2241" y="4365104"/>
            <a:ext cx="3797647" cy="2401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39616" y="764704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prstClr val="white"/>
                </a:solidFill>
              </a:rPr>
              <a:t>WHO’S TAKING OVER?</a:t>
            </a:r>
            <a:endParaRPr lang="zh-TW" altLang="en-US" sz="6000" dirty="0">
              <a:solidFill>
                <a:prstClr val="white"/>
              </a:solidFill>
            </a:endParaRPr>
          </a:p>
        </p:txBody>
      </p:sp>
      <p:pic>
        <p:nvPicPr>
          <p:cNvPr id="4" name="Picture 2" descr="http://www.microvision.com/images/Technology-Partner-with-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448" y="2296112"/>
            <a:ext cx="10085826" cy="350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8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337012" y="3837290"/>
            <a:ext cx="5464447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</a:rPr>
              <a:t>1. The team set medium-long term plan </a:t>
            </a:r>
            <a:r>
              <a:rPr lang="zh-CN" altLang="en-US" sz="2800" dirty="0">
                <a:solidFill>
                  <a:prstClr val="black"/>
                </a:solidFill>
              </a:rPr>
              <a:t/>
            </a:r>
            <a:br>
              <a:rPr lang="zh-CN" altLang="en-US" sz="2800" dirty="0">
                <a:solidFill>
                  <a:prstClr val="black"/>
                </a:solidFill>
              </a:rPr>
            </a:br>
            <a:r>
              <a:rPr lang="en-US" altLang="zh-CN" sz="2800" dirty="0">
                <a:solidFill>
                  <a:prstClr val="black"/>
                </a:solidFill>
              </a:rPr>
              <a:t>2. Inform that he will be cultivated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br>
              <a:rPr lang="zh-CN" altLang="en-US" sz="2800" dirty="0">
                <a:solidFill>
                  <a:prstClr val="black"/>
                </a:solidFill>
              </a:rPr>
            </a:br>
            <a:r>
              <a:rPr lang="en-US" altLang="zh-CN" sz="2800" dirty="0">
                <a:solidFill>
                  <a:prstClr val="black"/>
                </a:solidFill>
              </a:rPr>
              <a:t>3.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Assign tasks to him</a:t>
            </a:r>
            <a:r>
              <a:rPr lang="zh-CN" altLang="en-US" sz="2800" dirty="0">
                <a:solidFill>
                  <a:prstClr val="black"/>
                </a:solidFill>
              </a:rPr>
              <a:t/>
            </a:r>
            <a:br>
              <a:rPr lang="zh-CN" altLang="en-US" sz="2800" dirty="0">
                <a:solidFill>
                  <a:prstClr val="black"/>
                </a:solidFill>
              </a:rPr>
            </a:br>
            <a:r>
              <a:rPr lang="en-US" altLang="zh-CN" sz="2800" dirty="0">
                <a:solidFill>
                  <a:prstClr val="black"/>
                </a:solidFill>
              </a:rPr>
              <a:t>4.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>
                <a:solidFill>
                  <a:prstClr val="black"/>
                </a:solidFill>
              </a:rPr>
              <a:t>Medium-long term tasks schedule</a:t>
            </a:r>
            <a:endParaRPr lang="en-US" altLang="zh-TW" sz="2800" b="1" dirty="0">
              <a:solidFill>
                <a:prstClr val="black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07368" y="991751"/>
            <a:ext cx="964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</a:rPr>
              <a:t>HOW DO WE PRODUCE A LEADER?</a:t>
            </a:r>
            <a:endParaRPr lang="zh-TW" altLang="en-US" sz="4800" dirty="0">
              <a:solidFill>
                <a:prstClr val="white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59495" y="2174444"/>
            <a:ext cx="80027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prstClr val="white"/>
                </a:solidFill>
              </a:rPr>
              <a:t>1.</a:t>
            </a:r>
            <a:r>
              <a:rPr lang="en-US" altLang="zh-TW" sz="6600" dirty="0">
                <a:solidFill>
                  <a:prstClr val="white"/>
                </a:solidFill>
              </a:rPr>
              <a:t> Natural occurring  </a:t>
            </a:r>
            <a:endParaRPr lang="zh-TW" altLang="en-US" sz="6600" b="1" dirty="0">
              <a:solidFill>
                <a:prstClr val="white"/>
              </a:solidFill>
            </a:endParaRPr>
          </a:p>
        </p:txBody>
      </p:sp>
      <p:pic>
        <p:nvPicPr>
          <p:cNvPr id="2050" name="Picture 2" descr="http://www.ikonfx.com/sites/all/themes/ikonplc/img/cn_images/security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9821" y="145842"/>
            <a:ext cx="2644811" cy="191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559496" y="3637235"/>
            <a:ext cx="5554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FFFF00"/>
                </a:solidFill>
              </a:rPr>
              <a:t>2.</a:t>
            </a:r>
            <a:r>
              <a:rPr lang="zh-CN" altLang="en-US" sz="6600" dirty="0">
                <a:solidFill>
                  <a:prstClr val="white"/>
                </a:solidFill>
              </a:rPr>
              <a:t> </a:t>
            </a:r>
            <a:r>
              <a:rPr lang="en-US" altLang="zh-CN" sz="6600" dirty="0">
                <a:solidFill>
                  <a:prstClr val="white"/>
                </a:solidFill>
              </a:rPr>
              <a:t>Assignment  </a:t>
            </a:r>
            <a:endParaRPr lang="zh-TW" alt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3512" y="3142016"/>
            <a:ext cx="3991616" cy="2339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62795" y="2060848"/>
            <a:ext cx="3936603" cy="4989211"/>
            <a:chOff x="5893913" y="808445"/>
            <a:chExt cx="5250171" cy="6654013"/>
          </a:xfrm>
        </p:grpSpPr>
        <p:grpSp>
          <p:nvGrpSpPr>
            <p:cNvPr id="4" name="Group 3"/>
            <p:cNvGrpSpPr/>
            <p:nvPr/>
          </p:nvGrpSpPr>
          <p:grpSpPr>
            <a:xfrm>
              <a:off x="5893916" y="808445"/>
              <a:ext cx="5212080" cy="5212080"/>
              <a:chOff x="4165600" y="1320800"/>
              <a:chExt cx="4223657" cy="4165600"/>
            </a:xfrm>
          </p:grpSpPr>
          <p:sp>
            <p:nvSpPr>
              <p:cNvPr id="2" name="Donut 1"/>
              <p:cNvSpPr/>
              <p:nvPr/>
            </p:nvSpPr>
            <p:spPr>
              <a:xfrm>
                <a:off x="4165600" y="1320800"/>
                <a:ext cx="4223657" cy="4165600"/>
              </a:xfrm>
              <a:prstGeom prst="donut">
                <a:avLst>
                  <a:gd name="adj" fmla="val 17822"/>
                </a:avLst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4864"/>
                <a:endParaRPr lang="en-US" sz="14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5591628" y="2717800"/>
                <a:ext cx="1371600" cy="1371600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4864"/>
                <a:endParaRPr lang="en-US" sz="1400" kern="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932002" y="1444680"/>
              <a:ext cx="5212082" cy="5212080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3887084"/>
                </a:avLst>
              </a:prstTxWarp>
              <a:spAutoFit/>
            </a:bodyPr>
            <a:lstStyle/>
            <a:p>
              <a:pPr algn="ctr" defTabSz="684864"/>
              <a:r>
                <a:rPr lang="en-US" altLang="zh-CN" sz="2800" dirty="0">
                  <a:solidFill>
                    <a:prstClr val="white"/>
                  </a:solidFill>
                </a:rPr>
                <a:t>WHAT </a:t>
              </a:r>
              <a:endParaRPr lang="en-US" sz="2699" kern="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43407" y="3000098"/>
              <a:ext cx="1313095" cy="12724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</a:rPr>
                <a:t> WHY</a:t>
              </a:r>
            </a:p>
            <a:p>
              <a:r>
                <a:rPr lang="zh-CN" altLang="en-US" sz="2800" dirty="0">
                  <a:solidFill>
                    <a:prstClr val="white"/>
                  </a:solidFill>
                </a:rPr>
                <a:t> </a:t>
              </a:r>
              <a:endParaRPr lang="en-SG" sz="280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93913" y="2250378"/>
              <a:ext cx="5212082" cy="5212080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3887084"/>
                </a:avLst>
              </a:prstTxWarp>
              <a:spAutoFit/>
            </a:bodyPr>
            <a:lstStyle/>
            <a:p>
              <a:pPr algn="ctr" defTabSz="684864"/>
              <a:r>
                <a:rPr lang="en-US" altLang="zh-CN" sz="2800" dirty="0">
                  <a:solidFill>
                    <a:prstClr val="white"/>
                  </a:solidFill>
                </a:rPr>
                <a:t>How </a:t>
              </a:r>
              <a:endParaRPr lang="en-US" sz="2699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84639" y="880510"/>
            <a:ext cx="80077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FFFF00"/>
                </a:solidFill>
              </a:rPr>
              <a:t>GOLDEN CIRCLE THEORY</a:t>
            </a:r>
            <a:r>
              <a:rPr lang="zh-CN" altLang="en-US" sz="6000" dirty="0">
                <a:solidFill>
                  <a:srgbClr val="FFFF00"/>
                </a:solidFill>
              </a:rPr>
              <a:t> </a:t>
            </a:r>
            <a:endParaRPr lang="zh-TW" altLang="en-US" sz="6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98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4600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19248" y="2404455"/>
            <a:ext cx="2768855" cy="4149070"/>
            <a:chOff x="6573666" y="1994474"/>
            <a:chExt cx="3692768" cy="5533534"/>
          </a:xfrm>
        </p:grpSpPr>
        <p:grpSp>
          <p:nvGrpSpPr>
            <p:cNvPr id="63" name="Group 62"/>
            <p:cNvGrpSpPr/>
            <p:nvPr/>
          </p:nvGrpSpPr>
          <p:grpSpPr>
            <a:xfrm>
              <a:off x="6771151" y="1994474"/>
              <a:ext cx="3274666" cy="4498363"/>
              <a:chOff x="7263519" y="1584166"/>
              <a:chExt cx="3274666" cy="4498363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7286652" y="1584166"/>
                <a:ext cx="3251533" cy="3181207"/>
                <a:chOff x="4165599" y="1320800"/>
                <a:chExt cx="4223657" cy="4165600"/>
              </a:xfrm>
            </p:grpSpPr>
            <p:sp>
              <p:nvSpPr>
                <p:cNvPr id="68" name="Donut 67"/>
                <p:cNvSpPr/>
                <p:nvPr/>
              </p:nvSpPr>
              <p:spPr>
                <a:xfrm>
                  <a:off x="4165599" y="1320800"/>
                  <a:ext cx="4223657" cy="4165600"/>
                </a:xfrm>
                <a:prstGeom prst="donut">
                  <a:avLst>
                    <a:gd name="adj" fmla="val 17822"/>
                  </a:avLst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4864"/>
                  <a:endParaRPr lang="en-US" sz="8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591628" y="2717800"/>
                  <a:ext cx="1371600" cy="1371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4864"/>
                  <a:endParaRPr lang="en-US" sz="800" kern="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5" name="Rectangle 64"/>
              <p:cNvSpPr/>
              <p:nvPr/>
            </p:nvSpPr>
            <p:spPr>
              <a:xfrm>
                <a:off x="7275083" y="1929856"/>
                <a:ext cx="3251535" cy="3181207"/>
              </a:xfrm>
              <a:prstGeom prst="rect">
                <a:avLst/>
              </a:prstGeom>
            </p:spPr>
            <p:txBody>
              <a:bodyPr wrap="none">
                <a:prstTxWarp prst="textArchUp">
                  <a:avLst>
                    <a:gd name="adj" fmla="val 13887084"/>
                  </a:avLst>
                </a:prstTxWarp>
                <a:spAutoFit/>
              </a:bodyPr>
              <a:lstStyle/>
              <a:p>
                <a:pPr algn="ctr" defTabSz="684864"/>
                <a:r>
                  <a:rPr lang="en-US" altLang="zh-CN" sz="2000" b="1" dirty="0">
                    <a:solidFill>
                      <a:prstClr val="white"/>
                    </a:solidFill>
                  </a:rPr>
                  <a:t>WHAT</a:t>
                </a:r>
                <a:endParaRPr lang="en-US" sz="2000" b="1" kern="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422270" y="2907960"/>
                <a:ext cx="949653" cy="533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prstClr val="white"/>
                    </a:solidFill>
                  </a:rPr>
                  <a:t>WHY</a:t>
                </a:r>
                <a:endParaRPr lang="en-SG" sz="2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263519" y="2901322"/>
                <a:ext cx="3251533" cy="3181207"/>
              </a:xfrm>
              <a:prstGeom prst="rect">
                <a:avLst/>
              </a:prstGeom>
            </p:spPr>
            <p:txBody>
              <a:bodyPr wrap="none">
                <a:prstTxWarp prst="textArchUp">
                  <a:avLst>
                    <a:gd name="adj" fmla="val 13887084"/>
                  </a:avLst>
                </a:prstTxWarp>
                <a:spAutoFit/>
              </a:bodyPr>
              <a:lstStyle/>
              <a:p>
                <a:pPr algn="ctr" defTabSz="684864"/>
                <a:r>
                  <a:rPr lang="en-US" altLang="zh-CN" sz="2000" b="1" dirty="0">
                    <a:solidFill>
                      <a:prstClr val="white"/>
                    </a:solidFill>
                  </a:rPr>
                  <a:t>HOW</a:t>
                </a:r>
                <a:r>
                  <a:rPr lang="zh-CN" altLang="en-US" sz="2000" b="1" dirty="0">
                    <a:solidFill>
                      <a:prstClr val="white"/>
                    </a:solidFill>
                  </a:rPr>
                  <a:t/>
                </a:r>
                <a:br>
                  <a:rPr lang="zh-CN" altLang="en-US" sz="2000" b="1" dirty="0">
                    <a:solidFill>
                      <a:prstClr val="white"/>
                    </a:solidFill>
                  </a:rPr>
                </a:br>
                <a:endParaRPr lang="en-US" sz="2000" b="1" kern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573666" y="5680867"/>
              <a:ext cx="3692768" cy="1847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4864"/>
              <a:r>
                <a:rPr lang="en-US" altLang="zh-CN" sz="2800" b="1" dirty="0">
                  <a:solidFill>
                    <a:srgbClr val="FFC000"/>
                  </a:solidFill>
                  <a:latin typeface="宋体" panose="02010600030101010101" pitchFamily="2" charset="-122"/>
                </a:rPr>
                <a:t>Your Golden Circle and </a:t>
              </a:r>
            </a:p>
            <a:p>
              <a:pPr algn="ctr" defTabSz="684864"/>
              <a:r>
                <a:rPr lang="en-US" altLang="zh-CN" sz="2800" b="1" dirty="0">
                  <a:solidFill>
                    <a:srgbClr val="FFC000"/>
                  </a:solidFill>
                  <a:latin typeface="宋体" panose="02010600030101010101" pitchFamily="2" charset="-122"/>
                </a:rPr>
                <a:t>The WHY</a:t>
              </a:r>
              <a:endParaRPr lang="en-SG" sz="28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19289" y="2384433"/>
            <a:ext cx="2821596" cy="4149069"/>
            <a:chOff x="1649972" y="1994474"/>
            <a:chExt cx="3763108" cy="5533535"/>
          </a:xfrm>
        </p:grpSpPr>
        <p:grpSp>
          <p:nvGrpSpPr>
            <p:cNvPr id="56" name="Group 55"/>
            <p:cNvGrpSpPr/>
            <p:nvPr/>
          </p:nvGrpSpPr>
          <p:grpSpPr>
            <a:xfrm>
              <a:off x="1859492" y="1994474"/>
              <a:ext cx="3297802" cy="4495323"/>
              <a:chOff x="7240384" y="1584166"/>
              <a:chExt cx="3297802" cy="4495323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7286652" y="1584166"/>
                <a:ext cx="3251534" cy="3181208"/>
                <a:chOff x="4165600" y="1320800"/>
                <a:chExt cx="4223659" cy="4165600"/>
              </a:xfrm>
            </p:grpSpPr>
            <p:sp>
              <p:nvSpPr>
                <p:cNvPr id="61" name="Donut 60"/>
                <p:cNvSpPr/>
                <p:nvPr/>
              </p:nvSpPr>
              <p:spPr>
                <a:xfrm>
                  <a:off x="4165600" y="1320800"/>
                  <a:ext cx="4223659" cy="4165600"/>
                </a:xfrm>
                <a:prstGeom prst="donut">
                  <a:avLst>
                    <a:gd name="adj" fmla="val 17822"/>
                  </a:avLst>
                </a:prstGeom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4864"/>
                  <a:endParaRPr lang="en-US" sz="8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5591628" y="2717800"/>
                  <a:ext cx="1371600" cy="1371600"/>
                </a:xfrm>
                <a:prstGeom prst="ellipse">
                  <a:avLst/>
                </a:prstGeom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4864"/>
                  <a:endParaRPr lang="en-US" sz="2000" kern="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8" name="Rectangle 57"/>
              <p:cNvSpPr/>
              <p:nvPr/>
            </p:nvSpPr>
            <p:spPr>
              <a:xfrm>
                <a:off x="7240384" y="2344536"/>
                <a:ext cx="3251534" cy="3181207"/>
              </a:xfrm>
              <a:prstGeom prst="rect">
                <a:avLst/>
              </a:prstGeom>
            </p:spPr>
            <p:txBody>
              <a:bodyPr wrap="none">
                <a:prstTxWarp prst="textArchUp">
                  <a:avLst>
                    <a:gd name="adj" fmla="val 13887084"/>
                  </a:avLst>
                </a:prstTxWarp>
                <a:spAutoFit/>
              </a:bodyPr>
              <a:lstStyle/>
              <a:p>
                <a:pPr algn="ctr" defTabSz="684864"/>
                <a:r>
                  <a:rPr lang="en-US" altLang="zh-CN" sz="2000" b="1" dirty="0">
                    <a:solidFill>
                      <a:prstClr val="white"/>
                    </a:solidFill>
                  </a:rPr>
                  <a:t>WHAT</a:t>
                </a:r>
                <a:r>
                  <a:rPr lang="zh-CN" altLang="en-US" sz="2000" b="1" dirty="0">
                    <a:solidFill>
                      <a:prstClr val="white"/>
                    </a:solidFill>
                  </a:rPr>
                  <a:t/>
                </a:r>
                <a:br>
                  <a:rPr lang="zh-CN" altLang="en-US" sz="2000" b="1" dirty="0">
                    <a:solidFill>
                      <a:prstClr val="white"/>
                    </a:solidFill>
                  </a:rPr>
                </a:br>
                <a:endParaRPr lang="en-US" sz="2000" b="1" kern="0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420865" y="2891458"/>
                <a:ext cx="949653" cy="533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solidFill>
                      <a:prstClr val="white"/>
                    </a:solidFill>
                  </a:rPr>
                  <a:t>WHY</a:t>
                </a:r>
                <a:endParaRPr lang="en-SG" sz="2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263518" y="2898282"/>
                <a:ext cx="3251534" cy="3181207"/>
              </a:xfrm>
              <a:prstGeom prst="rect">
                <a:avLst/>
              </a:prstGeom>
            </p:spPr>
            <p:txBody>
              <a:bodyPr wrap="none">
                <a:prstTxWarp prst="textArchUp">
                  <a:avLst>
                    <a:gd name="adj" fmla="val 13887084"/>
                  </a:avLst>
                </a:prstTxWarp>
                <a:spAutoFit/>
              </a:bodyPr>
              <a:lstStyle/>
              <a:p>
                <a:pPr algn="ctr" defTabSz="684864"/>
                <a:r>
                  <a:rPr lang="en-US" altLang="zh-CN" sz="2000" b="1" dirty="0">
                    <a:solidFill>
                      <a:prstClr val="white"/>
                    </a:solidFill>
                  </a:rPr>
                  <a:t>HOW</a:t>
                </a:r>
                <a:r>
                  <a:rPr lang="zh-CN" altLang="en-US" sz="2000" b="1" dirty="0">
                    <a:solidFill>
                      <a:prstClr val="white"/>
                    </a:solidFill>
                  </a:rPr>
                  <a:t/>
                </a:r>
                <a:br>
                  <a:rPr lang="zh-CN" altLang="en-US" sz="2000" b="1" dirty="0">
                    <a:solidFill>
                      <a:prstClr val="white"/>
                    </a:solidFill>
                  </a:rPr>
                </a:br>
                <a:endParaRPr lang="en-US" sz="2000" b="1" kern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49972" y="5680867"/>
              <a:ext cx="3763108" cy="184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4864"/>
              <a:r>
                <a:rPr lang="en-US" altLang="zh-CN" sz="2800" b="1" dirty="0" err="1">
                  <a:solidFill>
                    <a:srgbClr val="FFC000"/>
                  </a:solidFill>
                  <a:latin typeface="宋体" panose="02010600030101010101" pitchFamily="2" charset="-122"/>
                </a:rPr>
                <a:t>UnFranchise</a:t>
              </a:r>
              <a:r>
                <a:rPr lang="en-US" altLang="zh-CN" sz="2800" b="1" dirty="0">
                  <a:solidFill>
                    <a:srgbClr val="FFC000"/>
                  </a:solidFill>
                  <a:latin typeface="宋体" panose="02010600030101010101" pitchFamily="2" charset="-122"/>
                </a:rPr>
                <a:t>® Golden Circle and The WHY</a:t>
              </a:r>
              <a:endParaRPr lang="en-SG" sz="28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79376" y="369887"/>
            <a:ext cx="11449272" cy="1731223"/>
          </a:xfrm>
          <a:prstGeom prst="rect">
            <a:avLst/>
          </a:prstGeom>
        </p:spPr>
        <p:txBody>
          <a:bodyPr wrap="square" lIns="68496" tIns="34280" rIns="68496" bIns="34280">
            <a:spAutoFit/>
          </a:bodyPr>
          <a:lstStyle/>
          <a:p>
            <a:pPr algn="ctr" defTabSz="684864"/>
            <a:r>
              <a:rPr lang="en-US" altLang="zh-CN" sz="5400" b="1" dirty="0">
                <a:solidFill>
                  <a:prstClr val="white"/>
                </a:solidFill>
              </a:rPr>
              <a:t>IF YOUR ‘WHY’ AND THE ‘WHY’ OF THE UNFRANCHISE® SYSTEM IS THE SAME </a:t>
            </a:r>
            <a:r>
              <a:rPr lang="zh-CN" altLang="en-US" sz="5400" b="1" kern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Grande"/>
              </a:rPr>
              <a:t> </a:t>
            </a:r>
            <a:endParaRPr lang="en-US" sz="5400" b="1" kern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Lucida Grande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4940114" y="3205465"/>
            <a:ext cx="2311776" cy="681133"/>
          </a:xfrm>
          <a:prstGeom prst="left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0" rIns="68496" bIns="34280" rtlCol="0" anchor="ctr"/>
          <a:lstStyle/>
          <a:p>
            <a:pPr algn="ctr" defTabSz="684864"/>
            <a:endParaRPr lang="en-US" sz="14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4600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248128" y="1340768"/>
            <a:ext cx="3502821" cy="3471305"/>
            <a:chOff x="3393833" y="1560173"/>
            <a:chExt cx="3351166" cy="3312057"/>
          </a:xfrm>
        </p:grpSpPr>
        <p:sp>
          <p:nvSpPr>
            <p:cNvPr id="42" name="Oval 41"/>
            <p:cNvSpPr/>
            <p:nvPr/>
          </p:nvSpPr>
          <p:spPr>
            <a:xfrm>
              <a:off x="3393833" y="1560174"/>
              <a:ext cx="3351165" cy="331205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/>
              <a:lightRig rig="sunse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64"/>
              <a:endParaRPr lang="en-US" sz="1400" kern="0" dirty="0">
                <a:solidFill>
                  <a:prstClr val="white"/>
                </a:solidFill>
              </a:endParaRPr>
            </a:p>
          </p:txBody>
        </p:sp>
        <p:sp>
          <p:nvSpPr>
            <p:cNvPr id="43" name="Donut 42"/>
            <p:cNvSpPr/>
            <p:nvPr/>
          </p:nvSpPr>
          <p:spPr>
            <a:xfrm rot="2038502">
              <a:off x="3393834" y="1560173"/>
              <a:ext cx="3351165" cy="3312056"/>
            </a:xfrm>
            <a:prstGeom prst="donut">
              <a:avLst>
                <a:gd name="adj" fmla="val 17822"/>
              </a:avLst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/>
            </a:scene3d>
            <a:sp3d prstMaterial="metal">
              <a:bevelT w="88900" h="889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 defTabSz="684864"/>
              <a:r>
                <a:rPr lang="en-US" sz="2400" b="1" dirty="0">
                  <a:solidFill>
                    <a:prstClr val="white"/>
                  </a:solidFill>
                </a:rPr>
                <a:t>The HOW of the company</a:t>
              </a:r>
              <a:endParaRPr lang="en-US" sz="2099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Grande"/>
              </a:endParaRPr>
            </a:p>
            <a:p>
              <a:pPr algn="ctr" defTabSz="684864"/>
              <a:endParaRPr lang="en-US" sz="700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Grande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525283" y="2670924"/>
              <a:ext cx="1088265" cy="109055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864"/>
              <a:endParaRPr lang="en-US" sz="800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07829" y="1825578"/>
            <a:ext cx="3502820" cy="3471304"/>
            <a:chOff x="3393833" y="1560174"/>
            <a:chExt cx="3351165" cy="3312056"/>
          </a:xfrm>
          <a:effectLst>
            <a:outerShdw blurRad="342900" dist="38100" dir="18900000" sx="102000" sy="102000" algn="bl" rotWithShape="0">
              <a:prstClr val="black">
                <a:alpha val="40000"/>
              </a:prstClr>
            </a:outerShdw>
          </a:effectLst>
        </p:grpSpPr>
        <p:sp>
          <p:nvSpPr>
            <p:cNvPr id="2" name="Oval 1"/>
            <p:cNvSpPr/>
            <p:nvPr/>
          </p:nvSpPr>
          <p:spPr>
            <a:xfrm>
              <a:off x="3936242" y="2146531"/>
              <a:ext cx="2253733" cy="214701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 defTabSz="684864"/>
              <a:r>
                <a:rPr lang="en-US" sz="2099" kern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Lucida Grande"/>
                </a:rPr>
                <a:t>                Your WHAT</a:t>
              </a:r>
              <a:endParaRPr lang="en-SG" sz="2000" dirty="0">
                <a:solidFill>
                  <a:prstClr val="white"/>
                </a:solidFill>
              </a:endParaRPr>
            </a:p>
          </p:txBody>
        </p:sp>
        <p:sp>
          <p:nvSpPr>
            <p:cNvPr id="39" name="Donut 38"/>
            <p:cNvSpPr/>
            <p:nvPr/>
          </p:nvSpPr>
          <p:spPr>
            <a:xfrm>
              <a:off x="3393833" y="1560174"/>
              <a:ext cx="3351165" cy="3312056"/>
            </a:xfrm>
            <a:prstGeom prst="donut">
              <a:avLst>
                <a:gd name="adj" fmla="val 17822"/>
              </a:avLst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 defTabSz="684864"/>
              <a:r>
                <a:rPr lang="en-US" sz="2099" kern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Lucida Grande"/>
                </a:rPr>
                <a:t>                      </a:t>
              </a:r>
              <a:r>
                <a:rPr lang="en-US" sz="2400" kern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Lucida Grande"/>
                </a:rPr>
                <a:t>Your HOW</a:t>
              </a:r>
              <a:r>
                <a:rPr lang="zh-CN" altLang="en-US" sz="2400" dirty="0">
                  <a:solidFill>
                    <a:prstClr val="white"/>
                  </a:solidFill>
                </a:rPr>
                <a:t/>
              </a:r>
              <a:br>
                <a:rPr lang="zh-CN" altLang="en-US" sz="2400" dirty="0">
                  <a:solidFill>
                    <a:prstClr val="white"/>
                  </a:solidFill>
                </a:rPr>
              </a:br>
              <a:endParaRPr lang="en-US" sz="700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Lucida Grande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525283" y="2670924"/>
              <a:ext cx="1088265" cy="109055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kern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宋体" panose="02010600030101010101" pitchFamily="2" charset="-122"/>
                </a:rPr>
                <a:t>Your   WHY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170540" y="1700808"/>
            <a:ext cx="5069476" cy="3454772"/>
          </a:xfrm>
          <a:prstGeom prst="rect">
            <a:avLst/>
          </a:prstGeom>
        </p:spPr>
        <p:txBody>
          <a:bodyPr wrap="square" lIns="68496" tIns="34280" rIns="68496" bIns="34280">
            <a:spAutoFit/>
          </a:bodyPr>
          <a:lstStyle/>
          <a:p>
            <a:pPr defTabSz="684864"/>
            <a:r>
              <a:rPr lang="en-US" altLang="zh-CN" sz="4400" dirty="0">
                <a:solidFill>
                  <a:prstClr val="white"/>
                </a:solidFill>
              </a:rPr>
              <a:t>When your WHY overlaps, merges or become one with the WHY of the company, what will happen? </a:t>
            </a:r>
            <a:r>
              <a:rPr lang="zh-CN" altLang="en-US" sz="4400" b="1" dirty="0">
                <a:solidFill>
                  <a:prstClr val="white"/>
                </a:solidFill>
              </a:rPr>
              <a:t> </a:t>
            </a:r>
            <a:endParaRPr lang="en-US" sz="4400" b="1" kern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76048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40" y="2780929"/>
            <a:ext cx="6541575" cy="4170025"/>
          </a:xfrm>
          <a:prstGeom prst="rect">
            <a:avLst/>
          </a:prstGeom>
        </p:spPr>
      </p:pic>
      <p:pic>
        <p:nvPicPr>
          <p:cNvPr id="3074" name="Picture 2" descr="「魔戒」的圖片搜尋結果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9876" y="327164"/>
            <a:ext cx="4680700" cy="3120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「魔戒」的圖片搜尋結果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508" y="3777534"/>
            <a:ext cx="3277052" cy="247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48" y="412272"/>
            <a:ext cx="5472608" cy="23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5428" y="836712"/>
            <a:ext cx="9141619" cy="51435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6" tIns="34289" rIns="67386" bIns="34289" rtlCol="0" anchor="ctr"/>
          <a:lstStyle/>
          <a:p>
            <a:pPr defTabSz="672348"/>
            <a:endParaRPr lang="en-US" sz="1425" kern="0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9666" y="4727323"/>
            <a:ext cx="3406214" cy="684801"/>
          </a:xfrm>
          <a:prstGeom prst="rect">
            <a:avLst/>
          </a:prstGeom>
        </p:spPr>
        <p:txBody>
          <a:bodyPr wrap="none" lIns="67386" tIns="34289" rIns="67386" bIns="34289">
            <a:spAutoFit/>
          </a:bodyPr>
          <a:lstStyle/>
          <a:p>
            <a:pPr defTabSz="672348"/>
            <a:r>
              <a:rPr lang="en-US" sz="4000" kern="0" cap="all" dirty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en-US" sz="4000" kern="0" cap="all" dirty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JR</a:t>
            </a:r>
            <a:r>
              <a:rPr lang="en-US" altLang="zh-CN" sz="4000" kern="0" cap="all" dirty="0">
                <a:ln>
                  <a:solidFill>
                    <a:srgbClr val="443988"/>
                  </a:solidFill>
                </a:ln>
                <a:solidFill>
                  <a:srgbClr val="44398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·RIDINGER</a:t>
            </a:r>
            <a:endParaRPr lang="en-US" sz="4000" kern="0" cap="all" dirty="0">
              <a:ln>
                <a:solidFill>
                  <a:srgbClr val="443988"/>
                </a:solidFill>
              </a:ln>
              <a:solidFill>
                <a:srgbClr val="443988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1674" y="1595155"/>
            <a:ext cx="3406214" cy="2716126"/>
          </a:xfrm>
          <a:prstGeom prst="rect">
            <a:avLst/>
          </a:prstGeom>
        </p:spPr>
        <p:txBody>
          <a:bodyPr wrap="square" lIns="67386" tIns="34289" rIns="67386" bIns="34289">
            <a:spAutoFit/>
          </a:bodyPr>
          <a:lstStyle/>
          <a:p>
            <a:pPr defTabSz="672348"/>
            <a:r>
              <a:rPr lang="en-US" altLang="zh-TW" sz="3200" kern="0" dirty="0">
                <a:ln w="3175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Lead by example</a:t>
            </a:r>
          </a:p>
          <a:p>
            <a:pPr defTabSz="672348"/>
            <a:endParaRPr lang="en-US" sz="2800" kern="0" dirty="0">
              <a:ln w="3175"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defTabSz="672348"/>
            <a:r>
              <a:rPr lang="en-US" altLang="zh-TW" sz="2800" kern="0" dirty="0">
                <a:ln w="3175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You have to succeed so that others can </a:t>
            </a:r>
            <a:r>
              <a:rPr lang="en-US" altLang="zh-TW" sz="2800" kern="0" dirty="0" err="1">
                <a:ln w="3175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realise</a:t>
            </a:r>
            <a:r>
              <a:rPr lang="en-US" altLang="zh-TW" sz="2800" kern="0" dirty="0">
                <a:ln w="3175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their dreams! </a:t>
            </a:r>
            <a:endParaRPr lang="en-US" sz="2800" kern="0" dirty="0">
              <a:ln w="3175"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10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7"/>
          <p:cNvSpPr txBox="1">
            <a:spLocks noChangeArrowheads="1"/>
          </p:cNvSpPr>
          <p:nvPr/>
        </p:nvSpPr>
        <p:spPr bwMode="auto">
          <a:xfrm>
            <a:off x="1343472" y="630701"/>
            <a:ext cx="6121400" cy="132343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TW" sz="8000" dirty="0">
                <a:solidFill>
                  <a:prstClr val="white"/>
                </a:solidFill>
              </a:rPr>
              <a:t>Leader</a:t>
            </a:r>
          </a:p>
        </p:txBody>
      </p:sp>
      <p:sp>
        <p:nvSpPr>
          <p:cNvPr id="3" name="文字方塊 2"/>
          <p:cNvSpPr txBox="1"/>
          <p:nvPr/>
        </p:nvSpPr>
        <p:spPr>
          <a:xfrm rot="20687380">
            <a:off x="4072812" y="900147"/>
            <a:ext cx="72512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微軟正黑體" pitchFamily="34" charset="-120"/>
              </a:rPr>
              <a:t>TERMINATOR OF PROBLEMS</a:t>
            </a:r>
          </a:p>
          <a:p>
            <a:endParaRPr lang="zh-TW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/>
          </p:nvPr>
        </p:nvGraphicFramePr>
        <p:xfrm>
          <a:off x="5303912" y="217569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3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61" y="2994573"/>
            <a:ext cx="5525181" cy="34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15355" y="1015771"/>
            <a:ext cx="5756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prstClr val="white"/>
                </a:solidFill>
              </a:rPr>
              <a:t>EVENT OCCURRENCE…</a:t>
            </a:r>
            <a:endParaRPr lang="zh-TW" altLang="en-US" sz="4400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67409" y="2564904"/>
            <a:ext cx="6715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Establish camaraderie </a:t>
            </a:r>
            <a:r>
              <a:rPr lang="en-US" altLang="zh-TW" sz="4400" dirty="0">
                <a:solidFill>
                  <a:prstClr val="white"/>
                </a:solidFill>
              </a:rPr>
              <a:t> </a:t>
            </a:r>
            <a:endParaRPr lang="en-US" altLang="zh-TW" sz="4400" dirty="0">
              <a:solidFill>
                <a:srgbClr val="FFFF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AutoShape 2" descr="http://3.bp.blogspot.com/-kwZ1jZuOmEI/UGXKv323ZWI/AAAAAAAAAls/Q912laBV9Eo/s1600/%E5%8F%97%E9%A9%9A%E5%9A%87%E7%9A%84%E7%8C%B4%E5%AD%90.jpeg"/>
          <p:cNvSpPr>
            <a:spLocks noChangeAspect="1" noChangeArrowheads="1"/>
          </p:cNvSpPr>
          <p:nvPr/>
        </p:nvSpPr>
        <p:spPr bwMode="auto">
          <a:xfrm>
            <a:off x="1679575" y="-1905000"/>
            <a:ext cx="53149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AutoShape 4" descr="http://3.bp.blogspot.com/-kwZ1jZuOmEI/UGXKv323ZWI/AAAAAAAAAls/Q912laBV9Eo/s1600/%E5%8F%97%E9%A9%9A%E5%9A%87%E7%9A%84%E7%8C%B4%E5%AD%90.jpeg"/>
          <p:cNvSpPr>
            <a:spLocks noChangeAspect="1" noChangeArrowheads="1"/>
          </p:cNvSpPr>
          <p:nvPr/>
        </p:nvSpPr>
        <p:spPr bwMode="auto">
          <a:xfrm>
            <a:off x="1831975" y="-1752600"/>
            <a:ext cx="53149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3433" y="3334345"/>
            <a:ext cx="56172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Confirm your values</a:t>
            </a:r>
            <a:endParaRPr lang="zh-TW" altLang="en-US" sz="4400" dirty="0">
              <a:solidFill>
                <a:srgbClr val="FFFF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875" y="2214724"/>
            <a:ext cx="2624695" cy="1966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740" y="455749"/>
            <a:ext cx="2402805" cy="1655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3028" y="455749"/>
            <a:ext cx="2388595" cy="1605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「吵架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3545" y="4271240"/>
            <a:ext cx="2817031" cy="203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pic.wenwen.soso.com/p/20141211/20141211095436-688495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289" y="4271240"/>
            <a:ext cx="2034876" cy="203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87981" y="1124744"/>
            <a:ext cx="10998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FF00"/>
                </a:solidFill>
              </a:rPr>
              <a:t>Everything happens for a reason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82688" y="4722719"/>
            <a:ext cx="1180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FF00"/>
                </a:solidFill>
              </a:rPr>
              <a:t>You either gain something or learn something</a:t>
            </a:r>
            <a:r>
              <a:rPr lang="zh-CN" altLang="en-US" sz="5400" dirty="0">
                <a:solidFill>
                  <a:srgbClr val="FFFF00"/>
                </a:solidFill>
              </a:rPr>
              <a:t> 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pic>
        <p:nvPicPr>
          <p:cNvPr id="7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652" y="2228546"/>
            <a:ext cx="4923383" cy="231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7398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00" y="692696"/>
            <a:ext cx="5068867" cy="57575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695400" y="857250"/>
            <a:ext cx="5068867" cy="2939143"/>
          </a:xfrm>
          <a:prstGeom prst="rect">
            <a:avLst/>
          </a:prstGeom>
          <a:gradFill>
            <a:gsLst>
              <a:gs pos="0">
                <a:srgbClr val="77B864">
                  <a:alpha val="0"/>
                </a:srgbClr>
              </a:gs>
              <a:gs pos="50000">
                <a:srgbClr val="77B864">
                  <a:alpha val="50000"/>
                </a:srgbClr>
              </a:gs>
              <a:gs pos="100000">
                <a:srgbClr val="588F4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80213" y="3245582"/>
            <a:ext cx="5143499" cy="442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4811" y="903563"/>
            <a:ext cx="46671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zh-C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 sacrifices</a:t>
            </a:r>
            <a:r>
              <a:rPr lang="zh-TW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obstacles </a:t>
            </a:r>
          </a:p>
          <a:p>
            <a:pPr algn="ctr" defTabSz="685800"/>
            <a:r>
              <a:rPr lang="en-US" altLang="zh-CN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 be overcome to achieve the goal</a:t>
            </a:r>
            <a:endParaRPr lang="en-US" sz="3600" b="1" kern="0" cap="all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59307" y="1124744"/>
            <a:ext cx="4792062" cy="1434257"/>
            <a:chOff x="6396048" y="1122501"/>
            <a:chExt cx="5570178" cy="1912341"/>
          </a:xfrm>
        </p:grpSpPr>
        <p:sp>
          <p:nvSpPr>
            <p:cNvPr id="6" name="Rectangle 5"/>
            <p:cNvSpPr/>
            <p:nvPr/>
          </p:nvSpPr>
          <p:spPr>
            <a:xfrm>
              <a:off x="6396049" y="1122501"/>
              <a:ext cx="4272232" cy="94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zh-CN" sz="40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Mental Obstacle</a:t>
              </a:r>
              <a:endParaRPr lang="en-US" sz="3600" b="1" kern="0" cap="all" dirty="0">
                <a:ln>
                  <a:solidFill>
                    <a:srgbClr val="77B864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96048" y="1926847"/>
              <a:ext cx="5570178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lang="en-US" altLang="zh-CN" sz="2400" dirty="0">
                  <a:solidFill>
                    <a:prstClr val="white"/>
                  </a:solidFill>
                </a:rPr>
                <a:t>Care about others’ opinion, </a:t>
              </a:r>
            </a:p>
            <a:p>
              <a:pPr defTabSz="685800"/>
              <a:r>
                <a:rPr lang="en-US" altLang="zh-CN" sz="2400" dirty="0">
                  <a:solidFill>
                    <a:prstClr val="white"/>
                  </a:solidFill>
                </a:rPr>
                <a:t>stage fright and afraid of failure.</a:t>
              </a:r>
              <a:endParaRPr lang="en-US" sz="2400" kern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6074942" y="2679816"/>
            <a:ext cx="375913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81282" y="4313588"/>
            <a:ext cx="375913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951984" y="2684075"/>
            <a:ext cx="6173306" cy="1451591"/>
            <a:chOff x="6386284" y="891269"/>
            <a:chExt cx="8231082" cy="1935453"/>
          </a:xfrm>
        </p:grpSpPr>
        <p:sp>
          <p:nvSpPr>
            <p:cNvPr id="13" name="Rectangle 12"/>
            <p:cNvSpPr/>
            <p:nvPr/>
          </p:nvSpPr>
          <p:spPr>
            <a:xfrm>
              <a:off x="6396048" y="891269"/>
              <a:ext cx="8221318" cy="94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zh-CN" sz="40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 Management Obstacle</a:t>
              </a:r>
              <a:endParaRPr lang="en-US" sz="4000" b="1" kern="0" cap="all" dirty="0">
                <a:ln>
                  <a:solidFill>
                    <a:srgbClr val="77B864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86284" y="1718727"/>
              <a:ext cx="6879241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lang="en-US" altLang="zh-CN" sz="2400" dirty="0">
                  <a:solidFill>
                    <a:prstClr val="white"/>
                  </a:solidFill>
                </a:rPr>
                <a:t>Family, work, leisure, social duty, </a:t>
              </a:r>
            </a:p>
            <a:p>
              <a:pPr defTabSz="685800"/>
              <a:r>
                <a:rPr lang="en-US" altLang="zh-CN" sz="2400" dirty="0">
                  <a:solidFill>
                    <a:prstClr val="white"/>
                  </a:solidFill>
                </a:rPr>
                <a:t>church responsibility etc.</a:t>
              </a:r>
              <a:endParaRPr lang="en-US" sz="2400" kern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59311" y="4394677"/>
            <a:ext cx="5321265" cy="1449496"/>
            <a:chOff x="6396049" y="1122501"/>
            <a:chExt cx="7095019" cy="1932663"/>
          </a:xfrm>
        </p:grpSpPr>
        <p:sp>
          <p:nvSpPr>
            <p:cNvPr id="16" name="Rectangle 15"/>
            <p:cNvSpPr/>
            <p:nvPr/>
          </p:nvSpPr>
          <p:spPr>
            <a:xfrm>
              <a:off x="6396049" y="1122501"/>
              <a:ext cx="5377369" cy="9438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zh-CN" sz="40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Financial Obstacle</a:t>
              </a:r>
              <a:endParaRPr lang="en-US" sz="4000" b="1" kern="0" cap="all" dirty="0">
                <a:ln>
                  <a:solidFill>
                    <a:srgbClr val="77B864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96050" y="1947167"/>
              <a:ext cx="7095018" cy="1107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lang="en-US" altLang="zh-CN" sz="2400" dirty="0">
                  <a:solidFill>
                    <a:prstClr val="white"/>
                  </a:solidFill>
                </a:rPr>
                <a:t>Training fee, travel expenses, </a:t>
              </a:r>
            </a:p>
            <a:p>
              <a:pPr defTabSz="685800"/>
              <a:r>
                <a:rPr lang="en-US" altLang="zh-CN" sz="2400" dirty="0">
                  <a:solidFill>
                    <a:prstClr val="white"/>
                  </a:solidFill>
                </a:rPr>
                <a:t>business support materials and tools etc.</a:t>
              </a:r>
              <a:endParaRPr lang="en-US" sz="2400" kern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675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79977" y="835964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FFFF00"/>
                </a:solidFill>
                <a:latin typeface="新細明體"/>
                <a:ea typeface="新細明體"/>
              </a:rPr>
              <a:t>﹥</a:t>
            </a:r>
            <a:endParaRPr lang="zh-TW" altLang="en-US" sz="2000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9496" y="709451"/>
            <a:ext cx="98235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dirty="0">
                <a:solidFill>
                  <a:srgbClr val="FFFF00"/>
                </a:solidFill>
              </a:rPr>
              <a:t>LEADERSHIP</a:t>
            </a:r>
            <a:r>
              <a:rPr lang="zh-TW" altLang="en-US" sz="6000" b="1" dirty="0">
                <a:solidFill>
                  <a:srgbClr val="FFFF00"/>
                </a:solidFill>
              </a:rPr>
              <a:t>      </a:t>
            </a:r>
            <a:r>
              <a:rPr lang="en-US" altLang="zh-TW" sz="6000" b="1" dirty="0">
                <a:solidFill>
                  <a:srgbClr val="FFFF00"/>
                </a:solidFill>
              </a:rPr>
              <a:t>MANAGEMENT</a:t>
            </a:r>
          </a:p>
        </p:txBody>
      </p:sp>
      <p:pic>
        <p:nvPicPr>
          <p:cNvPr id="5" name="Picture 4" descr="http://artsfwd.org/wp-content/uploads/2011/11/Leadership-pla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625" y="1844823"/>
            <a:ext cx="6912767" cy="45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7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87488" y="688921"/>
            <a:ext cx="6840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prstClr val="white"/>
                </a:solidFill>
              </a:rPr>
              <a:t>REAL PARTNERSHIP:</a:t>
            </a:r>
            <a:endParaRPr lang="en-US" altLang="zh-TW" sz="2400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99656" y="2093948"/>
            <a:ext cx="8820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</a:rPr>
              <a:t>Is closer than </a:t>
            </a:r>
            <a:r>
              <a:rPr lang="en-US" altLang="zh-CN" sz="4800" dirty="0">
                <a:solidFill>
                  <a:srgbClr val="FFFF00"/>
                </a:solidFill>
              </a:rPr>
              <a:t>relatives</a:t>
            </a:r>
            <a:r>
              <a:rPr lang="en-US" altLang="zh-CN" sz="4800" dirty="0">
                <a:solidFill>
                  <a:prstClr val="white"/>
                </a:solidFill>
              </a:rPr>
              <a:t>… </a:t>
            </a:r>
            <a:r>
              <a:rPr lang="en-US" altLang="zh-TW" sz="4800" dirty="0">
                <a:solidFill>
                  <a:prstClr val="white"/>
                </a:solidFill>
              </a:rPr>
              <a:t>          </a:t>
            </a:r>
            <a:endParaRPr lang="zh-TW" altLang="en-US" sz="480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02804" y="2924945"/>
            <a:ext cx="5561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</a:rPr>
              <a:t>Second to </a:t>
            </a:r>
            <a:r>
              <a:rPr lang="en-US" altLang="zh-CN" sz="4800" dirty="0">
                <a:solidFill>
                  <a:srgbClr val="FFFF00"/>
                </a:solidFill>
              </a:rPr>
              <a:t>family</a:t>
            </a:r>
            <a:r>
              <a:rPr lang="en-US" altLang="zh-CN" sz="4800" dirty="0">
                <a:solidFill>
                  <a:prstClr val="white"/>
                </a:solidFill>
              </a:rPr>
              <a:t>!!</a:t>
            </a:r>
            <a:endParaRPr lang="zh-TW" altLang="en-US" sz="4800" dirty="0">
              <a:solidFill>
                <a:prstClr val="white"/>
              </a:solidFill>
            </a:endParaRPr>
          </a:p>
        </p:txBody>
      </p:sp>
      <p:pic>
        <p:nvPicPr>
          <p:cNvPr id="6" name="Picture 2" descr="「超人家族」的圖片搜尋結果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8" y="3830135"/>
            <a:ext cx="3816424" cy="2900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009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「西遊記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107" y="34765"/>
            <a:ext cx="6339477" cy="3981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「西遊記」的圖片搜尋結果"/>
          <p:cNvSpPr>
            <a:spLocks noChangeAspect="1" noChangeArrowheads="1"/>
          </p:cNvSpPr>
          <p:nvPr/>
        </p:nvSpPr>
        <p:spPr bwMode="auto">
          <a:xfrm>
            <a:off x="3467100" y="2366964"/>
            <a:ext cx="52578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4108" name="Picture 12" descr="「西遊記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452" y="3276600"/>
            <a:ext cx="4762500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880584" y="4725144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There’s no perfect individual</a:t>
            </a:r>
            <a:r>
              <a:rPr lang="zh-CN" altLang="en-US" sz="3600" dirty="0">
                <a:solidFill>
                  <a:srgbClr val="FFFF00"/>
                </a:solidFill>
              </a:rPr>
              <a:t/>
            </a:r>
            <a:br>
              <a:rPr lang="zh-CN" altLang="en-US" sz="3600" dirty="0">
                <a:solidFill>
                  <a:srgbClr val="FFFF00"/>
                </a:solidFill>
              </a:rPr>
            </a:br>
            <a:r>
              <a:rPr lang="en-US" altLang="zh-CN" sz="3600" dirty="0">
                <a:solidFill>
                  <a:srgbClr val="FFFF00"/>
                </a:solidFill>
              </a:rPr>
              <a:t>Only perfect </a:t>
            </a:r>
            <a:r>
              <a:rPr lang="en-US" altLang="zh-CN" sz="3600" dirty="0" err="1">
                <a:solidFill>
                  <a:srgbClr val="FFFF00"/>
                </a:solidFill>
              </a:rPr>
              <a:t>organisation</a:t>
            </a:r>
            <a:endParaRPr lang="zh-TW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71464" y="141354"/>
            <a:ext cx="717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spc="38" dirty="0">
                <a:ln w="12700" cmpd="sng">
                  <a:solidFill>
                    <a:srgbClr val="DE9C3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DE9C3C">
                    <a:tint val="1000"/>
                  </a:srgbClr>
                </a:solidFill>
                <a:effectLst>
                  <a:glow rad="53100">
                    <a:srgbClr val="DE9C3C">
                      <a:satMod val="180000"/>
                      <a:alpha val="30000"/>
                    </a:srgbClr>
                  </a:glow>
                </a:effectLst>
                <a:latin typeface="微軟正黑體" panose="020B0604030504040204" pitchFamily="34" charset="-120"/>
              </a:rPr>
              <a:t>National Supervising Coordinator </a:t>
            </a:r>
            <a:endParaRPr kumimoji="1" lang="zh-TW" altLang="en-US" sz="2800" spc="38" dirty="0">
              <a:ln w="12700" cmpd="sng">
                <a:solidFill>
                  <a:srgbClr val="DE9C3C">
                    <a:satMod val="120000"/>
                    <a:shade val="80000"/>
                  </a:srgbClr>
                </a:solidFill>
                <a:prstDash val="solid"/>
              </a:ln>
              <a:solidFill>
                <a:srgbClr val="DE9C3C">
                  <a:tint val="1000"/>
                </a:srgbClr>
              </a:solidFill>
              <a:effectLst>
                <a:glow rad="53100">
                  <a:srgbClr val="DE9C3C">
                    <a:satMod val="180000"/>
                    <a:alpha val="30000"/>
                  </a:srgbClr>
                </a:glow>
              </a:effectLst>
              <a:latin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290" y="786986"/>
            <a:ext cx="943046" cy="94042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307" y="2084298"/>
            <a:ext cx="915446" cy="91544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836" y="777583"/>
            <a:ext cx="943045" cy="9430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674" y="786985"/>
            <a:ext cx="836630" cy="9429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862" y="785834"/>
            <a:ext cx="697853" cy="93047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441" y="2055777"/>
            <a:ext cx="707284" cy="94690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617" y="4170880"/>
            <a:ext cx="1215847" cy="17784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23" y="781900"/>
            <a:ext cx="945512" cy="94551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752" y="2079929"/>
            <a:ext cx="924184" cy="92418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853" y="2059722"/>
            <a:ext cx="1252013" cy="93901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25" y="783100"/>
            <a:ext cx="702384" cy="936512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814039" y="3434923"/>
            <a:ext cx="570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spc="38" dirty="0">
                <a:ln w="12700" cmpd="sng">
                  <a:solidFill>
                    <a:srgbClr val="DE9C3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DE9C3C">
                    <a:tint val="1000"/>
                  </a:srgbClr>
                </a:solidFill>
                <a:effectLst>
                  <a:glow rad="53100">
                    <a:srgbClr val="DE9C3C">
                      <a:satMod val="180000"/>
                      <a:alpha val="30000"/>
                    </a:srgbClr>
                  </a:glow>
                </a:effectLst>
                <a:latin typeface="微軟正黑體" panose="020B0604030504040204" pitchFamily="34" charset="-120"/>
              </a:rPr>
              <a:t>Supervising Coordinator</a:t>
            </a:r>
            <a:endParaRPr kumimoji="1" lang="zh-TW" altLang="en-US" sz="2800" spc="38" dirty="0">
              <a:ln w="12700" cmpd="sng">
                <a:solidFill>
                  <a:srgbClr val="DE9C3C">
                    <a:satMod val="120000"/>
                    <a:shade val="80000"/>
                  </a:srgbClr>
                </a:solidFill>
                <a:prstDash val="solid"/>
              </a:ln>
              <a:solidFill>
                <a:srgbClr val="DE9C3C">
                  <a:tint val="1000"/>
                </a:srgbClr>
              </a:solidFill>
              <a:effectLst>
                <a:glow rad="53100">
                  <a:srgbClr val="DE9C3C">
                    <a:satMod val="180000"/>
                    <a:alpha val="30000"/>
                  </a:srgbClr>
                </a:glow>
              </a:effectLst>
              <a:latin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337" y="5481413"/>
            <a:ext cx="1395707" cy="92331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88" y="4079403"/>
            <a:ext cx="976969" cy="97696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307" y="4111183"/>
            <a:ext cx="939011" cy="93901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826" y="5483331"/>
            <a:ext cx="919478" cy="91947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055" y="4111182"/>
            <a:ext cx="703068" cy="93742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196" y="4111183"/>
            <a:ext cx="932165" cy="93216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497" y="5483331"/>
            <a:ext cx="942462" cy="94246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759" y="4079403"/>
            <a:ext cx="648574" cy="96882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605" y="5483331"/>
            <a:ext cx="943070" cy="943070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8732658" y="515973"/>
            <a:ext cx="439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spc="38" dirty="0">
                <a:ln w="12700" cmpd="sng">
                  <a:solidFill>
                    <a:srgbClr val="DE9C3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DE9C3C">
                    <a:tint val="1000"/>
                  </a:srgbClr>
                </a:solidFill>
                <a:effectLst>
                  <a:glow rad="53100">
                    <a:srgbClr val="DE9C3C">
                      <a:satMod val="180000"/>
                      <a:alpha val="30000"/>
                    </a:srgbClr>
                  </a:glow>
                </a:effectLst>
                <a:latin typeface="微軟正黑體" panose="020B0604030504040204" pitchFamily="34" charset="-120"/>
              </a:rPr>
              <a:t>Director</a:t>
            </a:r>
            <a:endParaRPr kumimoji="1" lang="zh-TW" altLang="en-US" sz="2800" spc="38" dirty="0">
              <a:ln w="12700" cmpd="sng">
                <a:solidFill>
                  <a:srgbClr val="DE9C3C">
                    <a:satMod val="120000"/>
                    <a:shade val="80000"/>
                  </a:srgbClr>
                </a:solidFill>
                <a:prstDash val="solid"/>
              </a:ln>
              <a:solidFill>
                <a:srgbClr val="DE9C3C">
                  <a:tint val="1000"/>
                </a:srgbClr>
              </a:solidFill>
              <a:effectLst>
                <a:glow rad="53100">
                  <a:srgbClr val="DE9C3C">
                    <a:satMod val="180000"/>
                    <a:alpha val="30000"/>
                  </a:srgbClr>
                </a:glow>
              </a:effectLst>
              <a:latin typeface="微軟正黑體" panose="020B0604030504040204" pitchFamily="34" charset="-12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3979" y="1233325"/>
            <a:ext cx="1465547" cy="1465547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9048328" y="2765237"/>
            <a:ext cx="1740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>
                <a:solidFill>
                  <a:prstClr val="white"/>
                </a:solidFill>
              </a:rPr>
              <a:t>Pan Jing Yun &amp;</a:t>
            </a:r>
          </a:p>
          <a:p>
            <a:r>
              <a:rPr lang="en-US" altLang="zh-TW" sz="1100" dirty="0">
                <a:solidFill>
                  <a:prstClr val="white"/>
                </a:solidFill>
              </a:rPr>
              <a:t>Huang Lin Xiang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49" name="文字方塊 26"/>
          <p:cNvSpPr txBox="1"/>
          <p:nvPr/>
        </p:nvSpPr>
        <p:spPr>
          <a:xfrm>
            <a:off x="1851322" y="1704489"/>
            <a:ext cx="982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>
                <a:solidFill>
                  <a:prstClr val="white"/>
                </a:solidFill>
              </a:rPr>
              <a:t>Lo Yin Yi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50" name="矩形 28"/>
          <p:cNvSpPr/>
          <p:nvPr/>
        </p:nvSpPr>
        <p:spPr>
          <a:xfrm>
            <a:off x="2767503" y="1710238"/>
            <a:ext cx="7104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prstClr val="white"/>
                </a:solidFill>
              </a:rPr>
              <a:t>Lin Yu Shi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51" name="矩形 29"/>
          <p:cNvSpPr/>
          <p:nvPr/>
        </p:nvSpPr>
        <p:spPr>
          <a:xfrm>
            <a:off x="3616901" y="1724794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prstClr val="white"/>
                </a:solidFill>
              </a:rPr>
              <a:t>Huang Shi Hua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52" name="矩形 30"/>
          <p:cNvSpPr/>
          <p:nvPr/>
        </p:nvSpPr>
        <p:spPr>
          <a:xfrm>
            <a:off x="4734017" y="1734762"/>
            <a:ext cx="8579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prstClr val="white"/>
                </a:solidFill>
              </a:rPr>
              <a:t>Huang Yin Yi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53" name="矩形 31"/>
          <p:cNvSpPr/>
          <p:nvPr/>
        </p:nvSpPr>
        <p:spPr>
          <a:xfrm>
            <a:off x="5801313" y="1734762"/>
            <a:ext cx="8707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prstClr val="white"/>
                </a:solidFill>
              </a:rPr>
              <a:t>Wu Hui </a:t>
            </a:r>
            <a:r>
              <a:rPr lang="en-US" altLang="zh-TW" sz="1100" dirty="0" err="1">
                <a:solidFill>
                  <a:prstClr val="white"/>
                </a:solidFill>
              </a:rPr>
              <a:t>Rong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54" name="文字方塊 32"/>
          <p:cNvSpPr txBox="1"/>
          <p:nvPr/>
        </p:nvSpPr>
        <p:spPr>
          <a:xfrm>
            <a:off x="6807923" y="1738758"/>
            <a:ext cx="1225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>
                <a:solidFill>
                  <a:prstClr val="white"/>
                </a:solidFill>
              </a:rPr>
              <a:t>Michelle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55" name="矩形 33"/>
          <p:cNvSpPr/>
          <p:nvPr/>
        </p:nvSpPr>
        <p:spPr>
          <a:xfrm>
            <a:off x="1894838" y="2965469"/>
            <a:ext cx="10054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prstClr val="white"/>
                </a:solidFill>
              </a:rPr>
              <a:t>Peng </a:t>
            </a:r>
            <a:r>
              <a:rPr lang="en-US" altLang="zh-TW" sz="1100" dirty="0" err="1">
                <a:solidFill>
                  <a:prstClr val="white"/>
                </a:solidFill>
              </a:rPr>
              <a:t>Guo</a:t>
            </a:r>
            <a:r>
              <a:rPr lang="en-US" altLang="zh-TW" sz="1100" dirty="0">
                <a:solidFill>
                  <a:prstClr val="white"/>
                </a:solidFill>
              </a:rPr>
              <a:t> Ding 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56" name="矩形 34"/>
          <p:cNvSpPr/>
          <p:nvPr/>
        </p:nvSpPr>
        <p:spPr>
          <a:xfrm>
            <a:off x="3313404" y="2981474"/>
            <a:ext cx="8322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prstClr val="white"/>
                </a:solidFill>
              </a:rPr>
              <a:t>Lin Shu Ting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57" name="矩形 35"/>
          <p:cNvSpPr/>
          <p:nvPr/>
        </p:nvSpPr>
        <p:spPr>
          <a:xfrm>
            <a:off x="4270628" y="2967409"/>
            <a:ext cx="9733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prstClr val="white"/>
                </a:solidFill>
              </a:rPr>
              <a:t>Huang </a:t>
            </a:r>
            <a:r>
              <a:rPr lang="en-US" altLang="zh-TW" sz="1100" dirty="0" err="1">
                <a:solidFill>
                  <a:prstClr val="white"/>
                </a:solidFill>
              </a:rPr>
              <a:t>Zhi</a:t>
            </a:r>
            <a:r>
              <a:rPr lang="en-US" altLang="zh-TW" sz="1100" dirty="0">
                <a:solidFill>
                  <a:prstClr val="white"/>
                </a:solidFill>
              </a:rPr>
              <a:t> </a:t>
            </a:r>
            <a:r>
              <a:rPr lang="en-US" altLang="zh-TW" sz="1100" dirty="0" err="1">
                <a:solidFill>
                  <a:prstClr val="white"/>
                </a:solidFill>
              </a:rPr>
              <a:t>Lun</a:t>
            </a:r>
            <a:r>
              <a:rPr lang="en-US" altLang="zh-TW" sz="1100" dirty="0">
                <a:solidFill>
                  <a:prstClr val="white"/>
                </a:solidFill>
              </a:rPr>
              <a:t> 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58" name="矩形 36"/>
          <p:cNvSpPr/>
          <p:nvPr/>
        </p:nvSpPr>
        <p:spPr>
          <a:xfrm>
            <a:off x="5424510" y="3006442"/>
            <a:ext cx="9605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prstClr val="white"/>
                </a:solidFill>
              </a:rPr>
              <a:t>Feng Chun Hui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59" name="矩形 37"/>
          <p:cNvSpPr/>
          <p:nvPr/>
        </p:nvSpPr>
        <p:spPr>
          <a:xfrm>
            <a:off x="9169405" y="5949280"/>
            <a:ext cx="10310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 err="1">
                <a:solidFill>
                  <a:prstClr val="white"/>
                </a:solidFill>
              </a:rPr>
              <a:t>Cai</a:t>
            </a:r>
            <a:r>
              <a:rPr lang="en-US" altLang="zh-TW" sz="1100" dirty="0">
                <a:solidFill>
                  <a:prstClr val="white"/>
                </a:solidFill>
              </a:rPr>
              <a:t> Chang </a:t>
            </a:r>
            <a:r>
              <a:rPr lang="en-US" altLang="zh-TW" sz="1100" dirty="0" err="1">
                <a:solidFill>
                  <a:prstClr val="white"/>
                </a:solidFill>
              </a:rPr>
              <a:t>Zhi</a:t>
            </a:r>
            <a:r>
              <a:rPr lang="en-US" altLang="zh-TW" sz="1100" dirty="0">
                <a:solidFill>
                  <a:prstClr val="white"/>
                </a:solidFill>
              </a:rPr>
              <a:t> &amp;</a:t>
            </a:r>
          </a:p>
          <a:p>
            <a:r>
              <a:rPr lang="en-US" altLang="zh-TW" sz="1100" dirty="0">
                <a:solidFill>
                  <a:prstClr val="white"/>
                </a:solidFill>
              </a:rPr>
              <a:t> Lin </a:t>
            </a:r>
            <a:r>
              <a:rPr lang="en-US" altLang="zh-TW" sz="1100" dirty="0" err="1">
                <a:solidFill>
                  <a:prstClr val="white"/>
                </a:solidFill>
              </a:rPr>
              <a:t>Meng</a:t>
            </a:r>
            <a:r>
              <a:rPr lang="en-US" altLang="zh-TW" sz="1100" dirty="0">
                <a:solidFill>
                  <a:prstClr val="white"/>
                </a:solidFill>
              </a:rPr>
              <a:t> Han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60" name="文字方塊 38"/>
          <p:cNvSpPr txBox="1"/>
          <p:nvPr/>
        </p:nvSpPr>
        <p:spPr>
          <a:xfrm>
            <a:off x="1991544" y="5007272"/>
            <a:ext cx="948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>
                <a:solidFill>
                  <a:prstClr val="white"/>
                </a:solidFill>
              </a:rPr>
              <a:t>Wang Xu Feng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61" name="矩形 39"/>
          <p:cNvSpPr/>
          <p:nvPr/>
        </p:nvSpPr>
        <p:spPr>
          <a:xfrm>
            <a:off x="3285258" y="5014989"/>
            <a:ext cx="7745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>
                <a:solidFill>
                  <a:prstClr val="white"/>
                </a:solidFill>
              </a:rPr>
              <a:t>Xu Da Diao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62" name="矩形 40"/>
          <p:cNvSpPr/>
          <p:nvPr/>
        </p:nvSpPr>
        <p:spPr>
          <a:xfrm>
            <a:off x="4316895" y="5007273"/>
            <a:ext cx="8643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>
                <a:solidFill>
                  <a:prstClr val="white"/>
                </a:solidFill>
              </a:rPr>
              <a:t>Shi Guo Ping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63" name="矩形 41"/>
          <p:cNvSpPr/>
          <p:nvPr/>
        </p:nvSpPr>
        <p:spPr>
          <a:xfrm>
            <a:off x="6588276" y="5000589"/>
            <a:ext cx="8835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>
                <a:solidFill>
                  <a:prstClr val="white"/>
                </a:solidFill>
              </a:rPr>
              <a:t>Yang Li Bin &amp;</a:t>
            </a:r>
          </a:p>
          <a:p>
            <a:r>
              <a:rPr lang="en-US" altLang="zh-TW" sz="1100">
                <a:solidFill>
                  <a:prstClr val="white"/>
                </a:solidFill>
              </a:rPr>
              <a:t>Guo Ya Fang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64" name="矩形 43"/>
          <p:cNvSpPr/>
          <p:nvPr/>
        </p:nvSpPr>
        <p:spPr>
          <a:xfrm>
            <a:off x="5400314" y="5012575"/>
            <a:ext cx="9605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>
                <a:solidFill>
                  <a:prstClr val="white"/>
                </a:solidFill>
              </a:rPr>
              <a:t>Huang Yan Kai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65" name="矩形 44"/>
          <p:cNvSpPr/>
          <p:nvPr/>
        </p:nvSpPr>
        <p:spPr>
          <a:xfrm>
            <a:off x="2065870" y="6384553"/>
            <a:ext cx="8258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>
                <a:solidFill>
                  <a:prstClr val="white"/>
                </a:solidFill>
              </a:rPr>
              <a:t>Li Cheng Jia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66" name="矩形 45"/>
          <p:cNvSpPr/>
          <p:nvPr/>
        </p:nvSpPr>
        <p:spPr>
          <a:xfrm>
            <a:off x="3121821" y="6402809"/>
            <a:ext cx="99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>
                <a:solidFill>
                  <a:prstClr val="white"/>
                </a:solidFill>
              </a:rPr>
              <a:t>Hu Sheng Hong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67" name="矩形 46"/>
          <p:cNvSpPr/>
          <p:nvPr/>
        </p:nvSpPr>
        <p:spPr>
          <a:xfrm>
            <a:off x="4482502" y="6407750"/>
            <a:ext cx="8579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>
                <a:solidFill>
                  <a:prstClr val="white"/>
                </a:solidFill>
              </a:rPr>
              <a:t>Yang Hui Yin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68" name="矩形 47"/>
          <p:cNvSpPr/>
          <p:nvPr/>
        </p:nvSpPr>
        <p:spPr>
          <a:xfrm>
            <a:off x="5801313" y="6384553"/>
            <a:ext cx="10631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>
                <a:solidFill>
                  <a:prstClr val="white"/>
                </a:solidFill>
              </a:rPr>
              <a:t>Huang Ying Qiao</a:t>
            </a:r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47" name="文字方塊 23"/>
          <p:cNvSpPr txBox="1"/>
          <p:nvPr/>
        </p:nvSpPr>
        <p:spPr>
          <a:xfrm>
            <a:off x="7717953" y="3194973"/>
            <a:ext cx="4391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spc="38" dirty="0">
                <a:ln w="12700" cmpd="sng">
                  <a:solidFill>
                    <a:srgbClr val="DE9C3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DE9C3C">
                    <a:tint val="1000"/>
                  </a:srgbClr>
                </a:solidFill>
                <a:effectLst>
                  <a:glow rad="53100">
                    <a:srgbClr val="DE9C3C">
                      <a:satMod val="180000"/>
                      <a:alpha val="30000"/>
                    </a:srgbClr>
                  </a:glow>
                </a:effectLst>
                <a:latin typeface="微軟正黑體" panose="020B0604030504040204" pitchFamily="34" charset="-120"/>
              </a:rPr>
              <a:t>Executive Supervising Coordinator	</a:t>
            </a:r>
            <a:endParaRPr kumimoji="1" lang="zh-TW" altLang="en-US" sz="2800" spc="38" dirty="0">
              <a:ln w="12700" cmpd="sng">
                <a:solidFill>
                  <a:srgbClr val="DE9C3C">
                    <a:satMod val="120000"/>
                    <a:shade val="80000"/>
                  </a:srgbClr>
                </a:solidFill>
                <a:prstDash val="solid"/>
              </a:ln>
              <a:solidFill>
                <a:srgbClr val="DE9C3C">
                  <a:tint val="1000"/>
                </a:srgbClr>
              </a:solidFill>
              <a:effectLst>
                <a:glow rad="53100">
                  <a:srgbClr val="DE9C3C">
                    <a:satMod val="180000"/>
                    <a:alpha val="30000"/>
                  </a:srgbClr>
                </a:glow>
              </a:effectLst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76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59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272" y="1467224"/>
            <a:ext cx="8161196" cy="3978000"/>
          </a:xfrm>
          <a:prstGeom prst="rect">
            <a:avLst/>
          </a:prstGeom>
        </p:spPr>
      </p:pic>
      <p:pic>
        <p:nvPicPr>
          <p:cNvPr id="5" name="Content Placeholder 3" descr="TE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86510" y="196368"/>
            <a:ext cx="6480719" cy="1792472"/>
          </a:xfrm>
          <a:prstGeom prst="rect">
            <a:avLst/>
          </a:prstGeom>
        </p:spPr>
      </p:pic>
      <p:sp>
        <p:nvSpPr>
          <p:cNvPr id="6" name="文字方塊 1"/>
          <p:cNvSpPr txBox="1"/>
          <p:nvPr/>
        </p:nvSpPr>
        <p:spPr>
          <a:xfrm>
            <a:off x="909756" y="5318768"/>
            <a:ext cx="1003422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If you want to go fast, go alone</a:t>
            </a:r>
          </a:p>
          <a:p>
            <a:pPr algn="ctr"/>
            <a:r>
              <a:rPr lang="en-US" altLang="zh-CN" sz="4800" b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If you want to go far, go together</a:t>
            </a:r>
            <a:endParaRPr lang="zh-TW" altLang="en-US" sz="4800" b="1" dirty="0">
              <a:solidFill>
                <a:srgbClr val="FFFF00"/>
              </a:solidFill>
              <a:latin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754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360" y="2122583"/>
            <a:ext cx="4248472" cy="2593016"/>
          </a:xfrm>
          <a:prstGeom prst="rect">
            <a:avLst/>
          </a:prstGeom>
        </p:spPr>
        <p:txBody>
          <a:bodyPr wrap="square" lIns="67386" tIns="34289" rIns="67386" bIns="34289">
            <a:spAutoFit/>
          </a:bodyPr>
          <a:lstStyle/>
          <a:p>
            <a:pPr defTabSz="672348">
              <a:defRPr/>
            </a:pPr>
            <a:r>
              <a:rPr lang="en-US" altLang="zh-TW" sz="4400" b="1" dirty="0">
                <a:ln w="3175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ea typeface="SimSun" panose="02010600030101010101" pitchFamily="2" charset="-122"/>
              </a:rPr>
              <a:t>Lead by example</a:t>
            </a:r>
          </a:p>
          <a:p>
            <a:pPr defTabSz="672348">
              <a:defRPr/>
            </a:pPr>
            <a:endParaRPr lang="en-US" sz="2400" b="1" dirty="0">
              <a:ln w="3175"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white"/>
              </a:solidFill>
              <a:ea typeface="SimSun" panose="02010600030101010101" pitchFamily="2" charset="-122"/>
            </a:endParaRPr>
          </a:p>
          <a:p>
            <a:pPr defTabSz="672348">
              <a:defRPr/>
            </a:pPr>
            <a:r>
              <a:rPr lang="en-US" altLang="zh-CN" sz="3200" dirty="0">
                <a:solidFill>
                  <a:prstClr val="white"/>
                </a:solidFill>
                <a:ea typeface="SimSun" panose="02010600030101010101" pitchFamily="2" charset="-122"/>
              </a:rPr>
              <a:t>You have to succeed </a:t>
            </a:r>
          </a:p>
          <a:p>
            <a:pPr defTabSz="672348">
              <a:defRPr/>
            </a:pPr>
            <a:r>
              <a:rPr lang="en-US" altLang="zh-CN" sz="3200" dirty="0">
                <a:solidFill>
                  <a:prstClr val="white"/>
                </a:solidFill>
                <a:ea typeface="SimSun" panose="02010600030101010101" pitchFamily="2" charset="-122"/>
              </a:rPr>
              <a:t>so that others can realize their dreams! </a:t>
            </a:r>
          </a:p>
        </p:txBody>
      </p:sp>
      <p:pic>
        <p:nvPicPr>
          <p:cNvPr id="4" name="Picture 3" descr="C:\Users\tesr\Documents\mhk\mhk ppt\成功\IMG_5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395" y="-17846"/>
            <a:ext cx="7488237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6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893239" y="2101689"/>
            <a:ext cx="8387977" cy="4572000"/>
            <a:chOff x="1893239" y="2101689"/>
            <a:chExt cx="8387977" cy="457200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3239" y="2101689"/>
              <a:ext cx="3182112" cy="457200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email">
              <a:alphaModFix amt="7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099104" y="2101689"/>
              <a:ext cx="3182112" cy="4572000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88952" cy="6856285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>
            <a:off x="6096000" y="2943922"/>
            <a:ext cx="0" cy="3267307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96000" y="2943922"/>
            <a:ext cx="0" cy="3267307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33675"/>
            <a:ext cx="12188952" cy="685799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870330" y="1885512"/>
            <a:ext cx="79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5000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33091" y="1885512"/>
            <a:ext cx="79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5000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03391" y="2454287"/>
            <a:ext cx="79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1200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922087" y="1470573"/>
            <a:ext cx="4054323" cy="15253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5000 / 5000 = S$750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3600 / 3600 = S$375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2400 / 2400 = S$375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1200 / 1200 = S$375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                    S$1,875</a:t>
            </a:r>
            <a:endParaRPr lang="en-US" b="1" baseline="30000" dirty="0">
              <a:solidFill>
                <a:prstClr val="white"/>
              </a:solidFill>
              <a:latin typeface="Helvetica Regular" charset="0"/>
              <a:ea typeface="Helvetica Regular" charset="0"/>
              <a:cs typeface="Helvetica Regular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4747" y="1463673"/>
            <a:ext cx="4047620" cy="15322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5000 / 5000 = S$750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3600 / 3600 = S$375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2400 / 2400 = S$375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1200 / 1200 = S$375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                    S$1,875</a:t>
            </a:r>
            <a:endParaRPr lang="en-US" b="1" baseline="30000" dirty="0">
              <a:solidFill>
                <a:prstClr val="white"/>
              </a:solidFill>
              <a:latin typeface="Helvetica Regular" charset="0"/>
              <a:ea typeface="Helvetica Regular" charset="0"/>
              <a:cs typeface="Helvetica Regular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066800" y="2653990"/>
            <a:ext cx="229343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816933" y="2653990"/>
            <a:ext cx="22944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21550" y="2454287"/>
            <a:ext cx="1650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1200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17341" y="2261519"/>
            <a:ext cx="79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2400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54512" y="2261519"/>
            <a:ext cx="79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2400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325216" y="2070384"/>
            <a:ext cx="79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3600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68314" y="2078093"/>
            <a:ext cx="79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prstClr val="white"/>
                </a:solidFill>
                <a:latin typeface="Helvetica Regular" charset="0"/>
                <a:ea typeface="Helvetica Regular" charset="0"/>
                <a:cs typeface="Helvetica Regular" charset="0"/>
              </a:rPr>
              <a:t>3600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360234" y="1992351"/>
            <a:ext cx="892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prstClr val="white"/>
                  </a:solidFill>
                </a:ln>
                <a:solidFill>
                  <a:srgbClr val="DC4E00"/>
                </a:solidFill>
                <a:latin typeface="Helvetica Regular" charset="0"/>
                <a:ea typeface="Helvetica Regular" charset="0"/>
                <a:cs typeface="Helvetica Regular" charset="0"/>
              </a:rPr>
              <a:t>BV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24800" y="1992351"/>
            <a:ext cx="892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prstClr val="white"/>
                  </a:solidFill>
                </a:ln>
                <a:solidFill>
                  <a:srgbClr val="93BF3E"/>
                </a:solidFill>
                <a:latin typeface="Helvetica Regular" charset="0"/>
                <a:ea typeface="Helvetica Regular" charset="0"/>
                <a:cs typeface="Helvetica Regular" charset="0"/>
              </a:rPr>
              <a:t>IBV</a:t>
            </a:r>
          </a:p>
        </p:txBody>
      </p:sp>
      <p:sp>
        <p:nvSpPr>
          <p:cNvPr id="91" name="Rectangle 22"/>
          <p:cNvSpPr>
            <a:spLocks noChangeArrowheads="1"/>
          </p:cNvSpPr>
          <p:nvPr/>
        </p:nvSpPr>
        <p:spPr bwMode="auto">
          <a:xfrm>
            <a:off x="0" y="6309088"/>
            <a:ext cx="12192000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45718" rIns="91414" bIns="45718" anchor="ctr">
            <a:spAutoFit/>
          </a:bodyPr>
          <a:lstStyle/>
          <a:p>
            <a:pPr algn="ctr" defTabSz="574675">
              <a:lnSpc>
                <a:spcPct val="90000"/>
              </a:lnSpc>
              <a:tabLst>
                <a:tab pos="574675" algn="l"/>
              </a:tabLst>
            </a:pPr>
            <a:r>
              <a:rPr lang="en-US" sz="2000" b="1" dirty="0">
                <a:ln w="3175">
                  <a:noFill/>
                </a:ln>
                <a:solidFill>
                  <a:prstClr val="white"/>
                </a:solidFill>
                <a:latin typeface="Helvetica Regular" charset="0"/>
                <a:cs typeface="Helvetica Regular" charset="0"/>
              </a:rPr>
              <a:t>TOTAL WEEKLY POTENTIAL S$3,750 PER BDC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-2" y="1036825"/>
            <a:ext cx="12192003" cy="369328"/>
          </a:xfrm>
          <a:prstGeom prst="rect">
            <a:avLst/>
          </a:prstGeom>
          <a:noFill/>
        </p:spPr>
        <p:txBody>
          <a:bodyPr wrap="square" lIns="91414" tIns="45718" rIns="91414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kern="1100" dirty="0">
                <a:ln w="3175">
                  <a:noFill/>
                </a:ln>
                <a:solidFill>
                  <a:prstClr val="white"/>
                </a:solidFill>
                <a:latin typeface="Helvetica Regular" charset="0"/>
                <a:cs typeface="Helvetica Regular" charset="0"/>
              </a:rPr>
              <a:t>THE FREQUENCY OF COMMISSIONS EARNED INCREASES UNTIL IT OCCURS WEEKLY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00722" y="237981"/>
            <a:ext cx="11775688" cy="72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3BF3E"/>
              </a:solidFill>
              <a:latin typeface="Helvetica Regular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0" y="306108"/>
            <a:ext cx="12192000" cy="584771"/>
          </a:xfrm>
          <a:prstGeom prst="rect">
            <a:avLst/>
          </a:prstGeom>
          <a:noFill/>
        </p:spPr>
        <p:txBody>
          <a:bodyPr wrap="square" lIns="91414" tIns="45718" rIns="91414" bIns="45718" anchor="ctr">
            <a:spAutoFit/>
          </a:bodyPr>
          <a:lstStyle/>
          <a:p>
            <a:pPr algn="ctr">
              <a:tabLst>
                <a:tab pos="114265" algn="l"/>
              </a:tabLst>
            </a:pPr>
            <a:r>
              <a:rPr lang="en-US" sz="3200" b="1" spc="100" dirty="0">
                <a:solidFill>
                  <a:srgbClr val="0FB7FF"/>
                </a:solidFill>
                <a:latin typeface="Helvetica Regular" charset="0"/>
                <a:cs typeface="Helvetica Regular" charset="0"/>
              </a:rPr>
              <a:t>AS YOUR ORGANIZATION EXPANDS</a:t>
            </a:r>
          </a:p>
        </p:txBody>
      </p:sp>
    </p:spTree>
    <p:extLst>
      <p:ext uri="{BB962C8B-B14F-4D97-AF65-F5344CB8AC3E}">
        <p14:creationId xmlns:p14="http://schemas.microsoft.com/office/powerpoint/2010/main" val="7179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4" grpId="0"/>
      <p:bldP spid="65" grpId="0"/>
      <p:bldP spid="66" grpId="0"/>
      <p:bldP spid="67" grpId="0"/>
      <p:bldP spid="68" grpId="0"/>
      <p:bldP spid="89" grpId="0"/>
      <p:bldP spid="90" grpId="0"/>
      <p:bldP spid="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0" y="270892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prstClr val="white"/>
                </a:solidFill>
              </a:rPr>
              <a:t>Leadership</a:t>
            </a:r>
            <a:endParaRPr lang="zh-TW" altLang="en-US" sz="6600" dirty="0">
              <a:solidFill>
                <a:prstClr val="white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824192" y="5292497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prstClr val="white"/>
                </a:solidFill>
              </a:rPr>
              <a:t>黄鹏升 </a:t>
            </a:r>
            <a:r>
              <a:rPr lang="en-US" altLang="zh-TW" sz="3200" dirty="0">
                <a:solidFill>
                  <a:prstClr val="white"/>
                </a:solidFill>
              </a:rPr>
              <a:t>Johnny Huang</a:t>
            </a:r>
            <a:endParaRPr lang="zh-TW" alt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1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2"/>
          <p:cNvSpPr txBox="1">
            <a:spLocks noChangeArrowheads="1"/>
          </p:cNvSpPr>
          <p:nvPr/>
        </p:nvSpPr>
        <p:spPr bwMode="auto">
          <a:xfrm>
            <a:off x="3638550" y="1085851"/>
            <a:ext cx="50863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685800"/>
            <a:r>
              <a:rPr lang="en-US" altLang="zh-TW" sz="4050" b="0" kern="0" dirty="0">
                <a:solidFill>
                  <a:srgbClr val="FF0000"/>
                </a:solidFill>
                <a:latin typeface="新細明體" pitchFamily="18" charset="-120"/>
                <a:ea typeface="SimSun" pitchFamily="2" charset="-122"/>
              </a:rPr>
              <a:t>   </a:t>
            </a:r>
          </a:p>
        </p:txBody>
      </p:sp>
      <p:grpSp>
        <p:nvGrpSpPr>
          <p:cNvPr id="182276" name="Group 3"/>
          <p:cNvGrpSpPr>
            <a:grpSpLocks/>
          </p:cNvGrpSpPr>
          <p:nvPr/>
        </p:nvGrpSpPr>
        <p:grpSpPr bwMode="auto">
          <a:xfrm>
            <a:off x="5124450" y="2187179"/>
            <a:ext cx="3943350" cy="3600450"/>
            <a:chOff x="1248" y="240"/>
            <a:chExt cx="4176" cy="3600"/>
          </a:xfrm>
        </p:grpSpPr>
        <p:sp>
          <p:nvSpPr>
            <p:cNvPr id="182294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zh-TW" altLang="en-US" sz="1350" kern="0">
                <a:solidFill>
                  <a:srgbClr val="FFFFFF"/>
                </a:solidFill>
              </a:endParaRPr>
            </a:p>
          </p:txBody>
        </p:sp>
        <p:sp>
          <p:nvSpPr>
            <p:cNvPr id="182295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zh-TW" altLang="en-US" sz="1350" kern="0">
                <a:solidFill>
                  <a:srgbClr val="FFFFFF"/>
                </a:solidFill>
              </a:endParaRPr>
            </a:p>
          </p:txBody>
        </p:sp>
        <p:sp>
          <p:nvSpPr>
            <p:cNvPr id="182296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zh-TW" altLang="en-US" sz="1350" kern="0">
                <a:solidFill>
                  <a:srgbClr val="FFFFFF"/>
                </a:solidFill>
              </a:endParaRPr>
            </a:p>
          </p:txBody>
        </p:sp>
        <p:sp>
          <p:nvSpPr>
            <p:cNvPr id="182297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zh-TW" altLang="en-US" sz="1350" kern="0">
                <a:solidFill>
                  <a:srgbClr val="FFFFFF"/>
                </a:solidFill>
              </a:endParaRPr>
            </a:p>
          </p:txBody>
        </p:sp>
      </p:grpSp>
      <p:sp>
        <p:nvSpPr>
          <p:cNvPr id="856072" name="Line 8"/>
          <p:cNvSpPr>
            <a:spLocks noChangeShapeType="1"/>
          </p:cNvSpPr>
          <p:nvPr/>
        </p:nvSpPr>
        <p:spPr bwMode="auto">
          <a:xfrm flipH="1">
            <a:off x="3810000" y="2171700"/>
            <a:ext cx="3314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 sz="1350" kern="0">
              <a:solidFill>
                <a:srgbClr val="FFFFFF"/>
              </a:solidFill>
            </a:endParaRPr>
          </a:p>
        </p:txBody>
      </p:sp>
      <p:sp>
        <p:nvSpPr>
          <p:cNvPr id="856073" name="Line 9"/>
          <p:cNvSpPr>
            <a:spLocks noChangeShapeType="1"/>
          </p:cNvSpPr>
          <p:nvPr/>
        </p:nvSpPr>
        <p:spPr bwMode="auto">
          <a:xfrm flipH="1">
            <a:off x="4095750" y="2971800"/>
            <a:ext cx="25717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 sz="1350" kern="0">
              <a:solidFill>
                <a:srgbClr val="FFFFFF"/>
              </a:solidFill>
            </a:endParaRPr>
          </a:p>
        </p:txBody>
      </p:sp>
      <p:sp>
        <p:nvSpPr>
          <p:cNvPr id="856074" name="Line 10"/>
          <p:cNvSpPr>
            <a:spLocks noChangeShapeType="1"/>
          </p:cNvSpPr>
          <p:nvPr/>
        </p:nvSpPr>
        <p:spPr bwMode="auto">
          <a:xfrm flipH="1">
            <a:off x="4438650" y="3886200"/>
            <a:ext cx="17145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 sz="1350" kern="0">
              <a:solidFill>
                <a:srgbClr val="FFFFFF"/>
              </a:solidFill>
            </a:endParaRPr>
          </a:p>
        </p:txBody>
      </p:sp>
      <p:sp>
        <p:nvSpPr>
          <p:cNvPr id="856075" name="Line 11"/>
          <p:cNvSpPr>
            <a:spLocks noChangeShapeType="1"/>
          </p:cNvSpPr>
          <p:nvPr/>
        </p:nvSpPr>
        <p:spPr bwMode="auto">
          <a:xfrm flipH="1">
            <a:off x="4781550" y="4800600"/>
            <a:ext cx="8572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 sz="1350" kern="0">
              <a:solidFill>
                <a:srgbClr val="FFFFFF"/>
              </a:solidFill>
            </a:endParaRPr>
          </a:p>
        </p:txBody>
      </p:sp>
      <p:sp>
        <p:nvSpPr>
          <p:cNvPr id="856076" name="Text Box 12"/>
          <p:cNvSpPr txBox="1">
            <a:spLocks noChangeArrowheads="1"/>
          </p:cNvSpPr>
          <p:nvPr/>
        </p:nvSpPr>
        <p:spPr bwMode="auto">
          <a:xfrm>
            <a:off x="4038600" y="2187180"/>
            <a:ext cx="2857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en-US" altLang="zh-TW" sz="2400" b="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$ $ $ $ $ $ $ $ $ $ $ $ $ $ $ $ $ </a:t>
            </a:r>
          </a:p>
        </p:txBody>
      </p:sp>
      <p:sp>
        <p:nvSpPr>
          <p:cNvPr id="856077" name="Text Box 13"/>
          <p:cNvSpPr txBox="1">
            <a:spLocks noChangeArrowheads="1"/>
          </p:cNvSpPr>
          <p:nvPr/>
        </p:nvSpPr>
        <p:spPr bwMode="auto">
          <a:xfrm>
            <a:off x="4366022" y="2996805"/>
            <a:ext cx="2000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en-US" altLang="zh-TW" sz="2400" b="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$ $ $ $ $ $ $ $ $ $ $ $ </a:t>
            </a:r>
          </a:p>
        </p:txBody>
      </p:sp>
      <p:sp>
        <p:nvSpPr>
          <p:cNvPr id="856078" name="Text Box 14"/>
          <p:cNvSpPr txBox="1">
            <a:spLocks noChangeArrowheads="1"/>
          </p:cNvSpPr>
          <p:nvPr/>
        </p:nvSpPr>
        <p:spPr bwMode="auto">
          <a:xfrm>
            <a:off x="4727972" y="3914776"/>
            <a:ext cx="1314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en-US" altLang="zh-TW" sz="2400" b="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$ $ $ $ $ $ $ </a:t>
            </a:r>
          </a:p>
        </p:txBody>
      </p:sp>
      <p:sp>
        <p:nvSpPr>
          <p:cNvPr id="856079" name="Text Box 15"/>
          <p:cNvSpPr txBox="1">
            <a:spLocks noChangeArrowheads="1"/>
          </p:cNvSpPr>
          <p:nvPr/>
        </p:nvSpPr>
        <p:spPr bwMode="auto">
          <a:xfrm>
            <a:off x="4907756" y="4914901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en-US" altLang="zh-TW" sz="2400" b="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itchFamily="18" charset="-120"/>
                <a:ea typeface="SimSun" pitchFamily="2" charset="-122"/>
              </a:rPr>
              <a:t>$ $ </a:t>
            </a:r>
          </a:p>
        </p:txBody>
      </p:sp>
      <p:sp>
        <p:nvSpPr>
          <p:cNvPr id="856080" name="Text Box 16"/>
          <p:cNvSpPr txBox="1">
            <a:spLocks noChangeArrowheads="1"/>
          </p:cNvSpPr>
          <p:nvPr/>
        </p:nvSpPr>
        <p:spPr bwMode="auto">
          <a:xfrm>
            <a:off x="5365174" y="4867552"/>
            <a:ext cx="39011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en-US" altLang="zh-TW" sz="5400" b="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標楷體" pitchFamily="65" charset="-120"/>
              </a:rPr>
              <a:t>devotion</a:t>
            </a:r>
            <a:endParaRPr lang="zh-TW" altLang="en-US" sz="5400" b="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標楷體" pitchFamily="65" charset="-120"/>
            </a:endParaRPr>
          </a:p>
        </p:txBody>
      </p:sp>
      <p:sp>
        <p:nvSpPr>
          <p:cNvPr id="856081" name="Text Box 17"/>
          <p:cNvSpPr txBox="1">
            <a:spLocks noChangeArrowheads="1"/>
          </p:cNvSpPr>
          <p:nvPr/>
        </p:nvSpPr>
        <p:spPr bwMode="auto">
          <a:xfrm>
            <a:off x="5808104" y="4037887"/>
            <a:ext cx="32723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en-US" altLang="zh-TW" sz="4000" b="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標楷體" pitchFamily="65" charset="-120"/>
              </a:rPr>
              <a:t>devotion</a:t>
            </a:r>
            <a:endParaRPr lang="zh-TW" altLang="en-US" sz="4000" b="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標楷體" pitchFamily="65" charset="-120"/>
            </a:endParaRPr>
          </a:p>
        </p:txBody>
      </p:sp>
      <p:sp>
        <p:nvSpPr>
          <p:cNvPr id="856082" name="Text Box 18"/>
          <p:cNvSpPr txBox="1">
            <a:spLocks noChangeArrowheads="1"/>
          </p:cNvSpPr>
          <p:nvPr/>
        </p:nvSpPr>
        <p:spPr bwMode="auto">
          <a:xfrm>
            <a:off x="6282023" y="3316820"/>
            <a:ext cx="2999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en-US" altLang="zh-TW" sz="2400" b="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標楷體" pitchFamily="65" charset="-120"/>
              </a:rPr>
              <a:t>devotion</a:t>
            </a:r>
            <a:endParaRPr lang="zh-TW" altLang="en-US" sz="2400" b="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標楷體" pitchFamily="65" charset="-120"/>
            </a:endParaRPr>
          </a:p>
        </p:txBody>
      </p:sp>
      <p:sp>
        <p:nvSpPr>
          <p:cNvPr id="856083" name="Text Box 19"/>
          <p:cNvSpPr txBox="1">
            <a:spLocks noChangeArrowheads="1"/>
          </p:cNvSpPr>
          <p:nvPr/>
        </p:nvSpPr>
        <p:spPr bwMode="auto">
          <a:xfrm>
            <a:off x="6736459" y="2629717"/>
            <a:ext cx="17741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en-US" altLang="zh-TW" sz="900" b="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標楷體" pitchFamily="65" charset="-120"/>
              </a:rPr>
              <a:t>devotion</a:t>
            </a:r>
            <a:endParaRPr lang="zh-TW" altLang="en-US" sz="900" b="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標楷體" pitchFamily="65" charset="-120"/>
            </a:endParaRPr>
          </a:p>
        </p:txBody>
      </p:sp>
      <p:sp>
        <p:nvSpPr>
          <p:cNvPr id="856084" name="Text Box 20"/>
          <p:cNvSpPr txBox="1">
            <a:spLocks noChangeArrowheads="1"/>
          </p:cNvSpPr>
          <p:nvPr/>
        </p:nvSpPr>
        <p:spPr bwMode="auto">
          <a:xfrm>
            <a:off x="2594125" y="1086983"/>
            <a:ext cx="6672157" cy="70788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685800">
              <a:spcBef>
                <a:spcPct val="50000"/>
              </a:spcBef>
            </a:pPr>
            <a:r>
              <a:rPr lang="en-US" altLang="zh-TW" sz="40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2-3 years MA success plan</a:t>
            </a:r>
            <a:r>
              <a:rPr lang="zh-TW" altLang="en-US" sz="40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856085" name="Line 21"/>
          <p:cNvSpPr>
            <a:spLocks noChangeShapeType="1"/>
          </p:cNvSpPr>
          <p:nvPr/>
        </p:nvSpPr>
        <p:spPr bwMode="auto">
          <a:xfrm flipH="1" flipV="1">
            <a:off x="4781550" y="4800600"/>
            <a:ext cx="342900" cy="9715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 sz="1350" kern="0">
              <a:solidFill>
                <a:srgbClr val="FFFFFF"/>
              </a:solidFill>
            </a:endParaRPr>
          </a:p>
        </p:txBody>
      </p:sp>
      <p:sp>
        <p:nvSpPr>
          <p:cNvPr id="856086" name="Line 22"/>
          <p:cNvSpPr>
            <a:spLocks noChangeShapeType="1"/>
          </p:cNvSpPr>
          <p:nvPr/>
        </p:nvSpPr>
        <p:spPr bwMode="auto">
          <a:xfrm flipH="1" flipV="1">
            <a:off x="4438650" y="3886200"/>
            <a:ext cx="34290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 sz="1350" kern="0">
              <a:solidFill>
                <a:srgbClr val="FFFFFF"/>
              </a:solidFill>
            </a:endParaRPr>
          </a:p>
        </p:txBody>
      </p:sp>
      <p:sp>
        <p:nvSpPr>
          <p:cNvPr id="856087" name="Line 23"/>
          <p:cNvSpPr>
            <a:spLocks noChangeShapeType="1"/>
          </p:cNvSpPr>
          <p:nvPr/>
        </p:nvSpPr>
        <p:spPr bwMode="auto">
          <a:xfrm flipH="1" flipV="1">
            <a:off x="4095750" y="2971800"/>
            <a:ext cx="34290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 sz="1350" kern="0">
              <a:solidFill>
                <a:srgbClr val="FFFFFF"/>
              </a:solidFill>
            </a:endParaRPr>
          </a:p>
        </p:txBody>
      </p:sp>
      <p:sp>
        <p:nvSpPr>
          <p:cNvPr id="856088" name="Line 24"/>
          <p:cNvSpPr>
            <a:spLocks noChangeShapeType="1"/>
          </p:cNvSpPr>
          <p:nvPr/>
        </p:nvSpPr>
        <p:spPr bwMode="auto">
          <a:xfrm flipH="1" flipV="1">
            <a:off x="3810000" y="2171700"/>
            <a:ext cx="285750" cy="8001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 sz="1350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9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5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5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5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5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5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5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5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5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5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5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5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5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5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5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5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72" grpId="0" animBg="1"/>
      <p:bldP spid="856073" grpId="0" animBg="1"/>
      <p:bldP spid="856074" grpId="0" animBg="1"/>
      <p:bldP spid="856075" grpId="0" animBg="1"/>
      <p:bldP spid="856076" grpId="0"/>
      <p:bldP spid="856077" grpId="0"/>
      <p:bldP spid="856078" grpId="0"/>
      <p:bldP spid="856079" grpId="0"/>
      <p:bldP spid="856080" grpId="0"/>
      <p:bldP spid="856081" grpId="0"/>
      <p:bldP spid="856082" grpId="0"/>
      <p:bldP spid="856083" grpId="0"/>
      <p:bldP spid="856085" grpId="0" animBg="1"/>
      <p:bldP spid="856086" grpId="0" animBg="1"/>
      <p:bldP spid="856087" grpId="0" animBg="1"/>
      <p:bldP spid="8560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31096" y="692696"/>
            <a:ext cx="7813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solidFill>
                  <a:prstClr val="white"/>
                </a:solidFill>
              </a:rPr>
              <a:t>The Importance of a </a:t>
            </a:r>
            <a:r>
              <a:rPr lang="en-US" altLang="zh-TW" sz="5400" dirty="0">
                <a:solidFill>
                  <a:srgbClr val="FFFF00"/>
                </a:solidFill>
              </a:rPr>
              <a:t>Leader</a:t>
            </a:r>
            <a:r>
              <a:rPr lang="en-US" altLang="zh-TW" sz="5400" dirty="0">
                <a:solidFill>
                  <a:prstClr val="white"/>
                </a:solidFill>
              </a:rPr>
              <a:t>…</a:t>
            </a:r>
          </a:p>
        </p:txBody>
      </p:sp>
      <p:sp>
        <p:nvSpPr>
          <p:cNvPr id="3" name="矩形 2"/>
          <p:cNvSpPr/>
          <p:nvPr/>
        </p:nvSpPr>
        <p:spPr>
          <a:xfrm>
            <a:off x="6293768" y="3068960"/>
            <a:ext cx="527484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prstClr val="black"/>
                </a:solidFill>
              </a:rPr>
              <a:t>One needs to work all the time to earn residual income</a:t>
            </a:r>
            <a:endParaRPr lang="en-US" altLang="zh-TW" sz="360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93768" y="4941168"/>
            <a:ext cx="5437112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</a:rPr>
              <a:t>Earn residual income without having to work all the time</a:t>
            </a:r>
            <a:endParaRPr lang="en-US" altLang="zh-TW" sz="3200" dirty="0">
              <a:solidFill>
                <a:srgbClr val="FFFF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2167" y="2296326"/>
            <a:ext cx="52565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prstClr val="black"/>
                </a:solidFill>
              </a:rPr>
              <a:t>Typical business or enterprise:</a:t>
            </a:r>
            <a:endParaRPr lang="zh-TW" altLang="en-US" sz="3600" dirty="0">
              <a:solidFill>
                <a:prstClr val="white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00332" y="4269289"/>
            <a:ext cx="345638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FF00"/>
                </a:solidFill>
              </a:rPr>
              <a:t>MA SHOP.COM™: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6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67608" y="1450502"/>
            <a:ext cx="8928992" cy="1143000"/>
          </a:xfrm>
        </p:spPr>
        <p:txBody>
          <a:bodyPr/>
          <a:lstStyle/>
          <a:p>
            <a:r>
              <a:rPr lang="en-US" altLang="zh-TW" sz="5400" dirty="0"/>
              <a:t>BV+BV </a:t>
            </a:r>
            <a:r>
              <a:rPr lang="en-US" altLang="zh-TW" sz="5400" b="1" dirty="0"/>
              <a:t>= </a:t>
            </a:r>
            <a:r>
              <a:rPr lang="en-US" altLang="zh-TW" sz="5400" cap="none" dirty="0"/>
              <a:t>Residual Income</a:t>
            </a:r>
            <a:endParaRPr lang="zh-TW" altLang="en-US" sz="5400" cap="none" dirty="0"/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4707136" y="1729406"/>
            <a:ext cx="360040" cy="86409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956048" y="2852937"/>
            <a:ext cx="9324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5400" b="1" kern="0" dirty="0">
                <a:solidFill>
                  <a:srgbClr val="E5E5FF"/>
                </a:solidFill>
              </a:rPr>
              <a:t>Leader</a:t>
            </a:r>
            <a:r>
              <a:rPr kumimoji="1" lang="zh-TW" altLang="en-US" sz="5400" b="1" kern="0" dirty="0">
                <a:solidFill>
                  <a:srgbClr val="E5E5FF"/>
                </a:solidFill>
              </a:rPr>
              <a:t> </a:t>
            </a:r>
            <a:r>
              <a:rPr kumimoji="1" lang="en-US" altLang="zh-TW" sz="5400" b="1" kern="0" dirty="0">
                <a:solidFill>
                  <a:srgbClr val="E5E5FF"/>
                </a:solidFill>
              </a:rPr>
              <a:t>+</a:t>
            </a:r>
            <a:r>
              <a:rPr kumimoji="1" lang="zh-TW" altLang="en-US" sz="5400" b="1" kern="0" dirty="0">
                <a:solidFill>
                  <a:srgbClr val="E5E5FF"/>
                </a:solidFill>
              </a:rPr>
              <a:t> </a:t>
            </a:r>
            <a:r>
              <a:rPr kumimoji="1" lang="en-US" altLang="zh-TW" sz="5400" b="1" kern="0" dirty="0">
                <a:solidFill>
                  <a:srgbClr val="E5E5FF"/>
                </a:solidFill>
              </a:rPr>
              <a:t>Leader</a:t>
            </a:r>
            <a:r>
              <a:rPr kumimoji="1" lang="zh-TW" altLang="en-US" sz="5400" b="1" kern="0" dirty="0">
                <a:solidFill>
                  <a:srgbClr val="E5E5FF"/>
                </a:solidFill>
              </a:rPr>
              <a:t> </a:t>
            </a:r>
            <a:r>
              <a:rPr kumimoji="1" lang="en-US" altLang="zh-TW" sz="5400" b="1" kern="0" dirty="0">
                <a:solidFill>
                  <a:srgbClr val="E5E5FF"/>
                </a:solidFill>
              </a:rPr>
              <a:t>=</a:t>
            </a:r>
            <a:r>
              <a:rPr lang="en-US" altLang="zh-TW" sz="5400" dirty="0">
                <a:solidFill>
                  <a:prstClr val="white"/>
                </a:solidFill>
              </a:rPr>
              <a:t> Residual income</a:t>
            </a:r>
            <a:r>
              <a:rPr kumimoji="1" lang="en-US" altLang="zh-TW" sz="5400" b="1" kern="0" dirty="0">
                <a:solidFill>
                  <a:srgbClr val="E5E5FF"/>
                </a:solidFill>
              </a:rPr>
              <a:t/>
            </a:r>
            <a:br>
              <a:rPr kumimoji="1" lang="en-US" altLang="zh-TW" sz="5400" b="1" kern="0" dirty="0">
                <a:solidFill>
                  <a:srgbClr val="E5E5FF"/>
                </a:solidFill>
              </a:rPr>
            </a:br>
            <a:endParaRPr lang="zh-TW" altLang="en-US" dirty="0">
              <a:solidFill>
                <a:srgbClr val="FFFFFF"/>
              </a:solidFill>
            </a:endParaRPr>
          </a:p>
        </p:txBody>
      </p:sp>
      <p:pic>
        <p:nvPicPr>
          <p:cNvPr id="7170" name="Picture 2" descr="E:\loveit\Pictures\5057966_203047619704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48" y="3933056"/>
            <a:ext cx="2636912" cy="2636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810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12manage.com/images/picture_opinion_lead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657" y="1860317"/>
            <a:ext cx="6312545" cy="473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23392" y="159040"/>
            <a:ext cx="12169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</a:rPr>
              <a:t>IT IS EASY TO HAVE A THOUSAND SOLDIERS </a:t>
            </a:r>
          </a:p>
          <a:p>
            <a:r>
              <a:rPr lang="en-US" altLang="zh-CN" sz="4800" dirty="0">
                <a:solidFill>
                  <a:prstClr val="white"/>
                </a:solidFill>
              </a:rPr>
              <a:t>BUT HARD TO FIND A GOOD GENERAL</a:t>
            </a:r>
            <a:endParaRPr lang="zh-TW" altLang="en-US" sz="4800" dirty="0">
              <a:solidFill>
                <a:prstClr val="white"/>
              </a:solidFill>
            </a:endParaRPr>
          </a:p>
        </p:txBody>
      </p:sp>
      <p:pic>
        <p:nvPicPr>
          <p:cNvPr id="5" name="Picture 2" descr="E:\loveit\Pictures\5057966_203047619704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5343" y="1042828"/>
            <a:ext cx="611730" cy="611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016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「復仇者聯盟」的圖片搜尋結果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614" y="10833"/>
            <a:ext cx="7717115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「天線寶寶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8" y="3040516"/>
            <a:ext cx="5070435" cy="3802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87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s.corpu.com/wp-content/uploads/2010/02/examples-great-leader-teach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695" y="224041"/>
            <a:ext cx="8577785" cy="64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「李光耀」的圖片搜尋結果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144" y="4437112"/>
            <a:ext cx="2448272" cy="162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20030"/>
      </p:ext>
    </p:extLst>
  </p:cSld>
  <p:clrMapOvr>
    <a:masterClrMapping/>
  </p:clrMapOvr>
</p:sld>
</file>

<file path=ppt/theme/theme1.xml><?xml version="1.0" encoding="utf-8"?>
<a:theme xmlns:a="http://schemas.openxmlformats.org/drawingml/2006/main" name="地平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地平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0_Analysis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lysis" id="{693DAEE8-2515-47C0-BCD2-555228D819F2}" vid="{E7CC3CC3-AD30-4A78-98F6-8F6C8C41B1F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Office PowerPoint</Application>
  <PresentationFormat>Widescreen</PresentationFormat>
  <Paragraphs>163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50" baseType="lpstr">
      <vt:lpstr>標楷體</vt:lpstr>
      <vt:lpstr>標楷體</vt:lpstr>
      <vt:lpstr>Helvetica Regular</vt:lpstr>
      <vt:lpstr>Lucida Grande</vt:lpstr>
      <vt:lpstr>微軟正黑體</vt:lpstr>
      <vt:lpstr>微軟正黑體</vt:lpstr>
      <vt:lpstr>新細明體</vt:lpstr>
      <vt:lpstr>宋体</vt:lpstr>
      <vt:lpstr>宋体</vt:lpstr>
      <vt:lpstr>华文新魏</vt:lpstr>
      <vt:lpstr>Arial</vt:lpstr>
      <vt:lpstr>Arial Black</vt:lpstr>
      <vt:lpstr>Arial Narrow</vt:lpstr>
      <vt:lpstr>Calibri</vt:lpstr>
      <vt:lpstr>Calibri Light</vt:lpstr>
      <vt:lpstr>Times New Roman</vt:lpstr>
      <vt:lpstr>地平線</vt:lpstr>
      <vt:lpstr>13_Office Theme</vt:lpstr>
      <vt:lpstr>1_地平線</vt:lpstr>
      <vt:lpstr>30_Analysis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BV+BV = Residual Income</vt:lpstr>
      <vt:lpstr>PowerPoint Presentation</vt:lpstr>
      <vt:lpstr>PowerPoint Presentation</vt:lpstr>
      <vt:lpstr>PowerPoint Presentation</vt:lpstr>
      <vt:lpstr>PowerPoint Presentation</vt:lpstr>
      <vt:lpstr>prerequisite for Being a MA leader  </vt:lpstr>
      <vt:lpstr>Learning --&gt; prepare yourself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Gan</dc:creator>
  <cp:lastModifiedBy>Vivian Gan</cp:lastModifiedBy>
  <cp:revision>2</cp:revision>
  <dcterms:created xsi:type="dcterms:W3CDTF">2016-10-31T12:24:27Z</dcterms:created>
  <dcterms:modified xsi:type="dcterms:W3CDTF">2016-10-31T12:25:06Z</dcterms:modified>
</cp:coreProperties>
</file>